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8" r:id="rId3"/>
    <p:sldId id="282" r:id="rId4"/>
    <p:sldId id="295" r:id="rId5"/>
    <p:sldId id="283" r:id="rId6"/>
    <p:sldId id="292" r:id="rId7"/>
    <p:sldId id="296" r:id="rId8"/>
    <p:sldId id="285" r:id="rId9"/>
    <p:sldId id="291" r:id="rId10"/>
    <p:sldId id="289" r:id="rId11"/>
    <p:sldId id="286" r:id="rId12"/>
    <p:sldId id="287" r:id="rId13"/>
    <p:sldId id="290" r:id="rId14"/>
    <p:sldId id="294" r:id="rId15"/>
    <p:sldId id="279" r:id="rId16"/>
    <p:sldId id="277" r:id="rId17"/>
    <p:sldId id="280" r:id="rId18"/>
    <p:sldId id="281" r:id="rId19"/>
    <p:sldId id="278" r:id="rId20"/>
    <p:sldId id="257" r:id="rId21"/>
    <p:sldId id="258" r:id="rId22"/>
    <p:sldId id="259" r:id="rId23"/>
    <p:sldId id="260" r:id="rId24"/>
    <p:sldId id="274" r:id="rId25"/>
    <p:sldId id="261" r:id="rId26"/>
    <p:sldId id="262" r:id="rId27"/>
    <p:sldId id="263" r:id="rId28"/>
    <p:sldId id="264" r:id="rId29"/>
    <p:sldId id="265" r:id="rId30"/>
    <p:sldId id="276" r:id="rId31"/>
    <p:sldId id="266" r:id="rId32"/>
    <p:sldId id="275" r:id="rId33"/>
    <p:sldId id="267" r:id="rId34"/>
    <p:sldId id="268" r:id="rId35"/>
    <p:sldId id="269" r:id="rId36"/>
    <p:sldId id="270" r:id="rId37"/>
    <p:sldId id="271" r:id="rId38"/>
    <p:sldId id="272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3B5A-DD49-4D89-BF07-B7E774AA2B33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B286C-8A1B-4B5F-9BF7-3C5B181E1AC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4580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EAU</a:t>
            </a:r>
            <a:r>
              <a:rPr lang="tr-TR" baseline="0" dirty="0" smtClean="0"/>
              <a:t> kılavuzları bu sınıflamanın kullanımını öneriyor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B286C-8A1B-4B5F-9BF7-3C5B181E1ACF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976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retrospective study from Croatia [233], investigated the potential role of unusual pathogens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prostatitis syndrome in 1,442 patients over a 4 year period. An infectious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aetiology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determined in 74.2%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patients;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trachomatis, T. vaginalis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Ureaplasma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urealythicum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infections were found in 37.2%, 10.5%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5% of patients respectively whilst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E.coli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 was found in only 6.6% of cases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İlk alınan idrar örneğinde (</a:t>
            </a:r>
            <a:r>
              <a:rPr lang="tr-TR" sz="1200" b="0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üretral</a:t>
            </a:r>
            <a:r>
              <a:rPr lang="tr-TR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örnek) mevcut olan </a:t>
            </a:r>
            <a:r>
              <a:rPr lang="tr-TR" sz="1200" b="0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epitel</a:t>
            </a:r>
            <a:r>
              <a:rPr lang="tr-TR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hücrelerinden çalışılır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B286C-8A1B-4B5F-9BF7-3C5B181E1ACF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2026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Başarı % 70-83.9     </a:t>
            </a:r>
            <a:r>
              <a:rPr lang="tr-TR" dirty="0" err="1" smtClean="0"/>
              <a:t>T.vaginalise</a:t>
            </a:r>
            <a:r>
              <a:rPr lang="tr-TR" dirty="0" smtClean="0"/>
              <a:t> bağlı ise </a:t>
            </a:r>
            <a:r>
              <a:rPr lang="tr-TR" dirty="0" err="1" smtClean="0"/>
              <a:t>metronidazol</a:t>
            </a:r>
            <a:r>
              <a:rPr lang="tr-TR" dirty="0" smtClean="0"/>
              <a:t> % 93,3 eradikasyon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B286C-8A1B-4B5F-9BF7-3C5B181E1ACF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32433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Semptomları</a:t>
            </a:r>
            <a:r>
              <a:rPr lang="tr-TR" baseline="0" dirty="0" smtClean="0"/>
              <a:t> 3 aydan uzun devam etmesi önemli, EAU kılavuzlarına göre 6 aydan uzun sürmesi gerekir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B286C-8A1B-4B5F-9BF7-3C5B181E1ACF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7374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Prostat ağrı sendromu tedavisi 1158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B286C-8A1B-4B5F-9BF7-3C5B181E1ACF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649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9A4-BACC-4745-BBCE-A80B8D32E66A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C48E-E342-4A7F-BC41-5DAA7766EF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9A4-BACC-4745-BBCE-A80B8D32E66A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C48E-E342-4A7F-BC41-5DAA7766EF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9A4-BACC-4745-BBCE-A80B8D32E66A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C48E-E342-4A7F-BC41-5DAA7766EF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9A4-BACC-4745-BBCE-A80B8D32E66A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C48E-E342-4A7F-BC41-5DAA7766EF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9A4-BACC-4745-BBCE-A80B8D32E66A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C48E-E342-4A7F-BC41-5DAA7766EF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9A4-BACC-4745-BBCE-A80B8D32E66A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C48E-E342-4A7F-BC41-5DAA7766EF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9A4-BACC-4745-BBCE-A80B8D32E66A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C48E-E342-4A7F-BC41-5DAA7766EF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9A4-BACC-4745-BBCE-A80B8D32E66A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C48E-E342-4A7F-BC41-5DAA7766EF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9A4-BACC-4745-BBCE-A80B8D32E66A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C48E-E342-4A7F-BC41-5DAA7766EF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9A4-BACC-4745-BBCE-A80B8D32E66A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C48E-E342-4A7F-BC41-5DAA7766EF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9A4-BACC-4745-BBCE-A80B8D32E66A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C48E-E342-4A7F-BC41-5DAA7766EF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A39A4-BACC-4745-BBCE-A80B8D32E66A}" type="datetimeFigureOut">
              <a:rPr lang="tr-TR" smtClean="0"/>
              <a:pPr/>
              <a:t>06.09.2019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C48E-E342-4A7F-BC41-5DAA7766EFA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Kronik </a:t>
            </a:r>
            <a:r>
              <a:rPr lang="tr-TR" b="1" dirty="0" err="1" smtClean="0">
                <a:solidFill>
                  <a:srgbClr val="FF0000"/>
                </a:solidFill>
              </a:rPr>
              <a:t>Prostatitte</a:t>
            </a:r>
            <a:r>
              <a:rPr lang="tr-TR" b="1" dirty="0" smtClean="0">
                <a:solidFill>
                  <a:srgbClr val="FF0000"/>
                </a:solidFill>
              </a:rPr>
              <a:t> Teşhis ve Tedavi Algoritması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224136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Dr. Abdullah Çırakoğlu</a:t>
            </a:r>
          </a:p>
          <a:p>
            <a:r>
              <a:rPr lang="tr-TR" dirty="0" smtClean="0"/>
              <a:t>Ordu Üniversitesi Tıp Fakültesi </a:t>
            </a:r>
          </a:p>
          <a:p>
            <a:r>
              <a:rPr lang="tr-TR" dirty="0" smtClean="0"/>
              <a:t>Üroloji Anabilim Dalı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64" t="40278" r="19888" b="25000"/>
          <a:stretch/>
        </p:blipFill>
        <p:spPr bwMode="auto">
          <a:xfrm>
            <a:off x="2987824" y="5615721"/>
            <a:ext cx="3096344" cy="98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0856" y="2"/>
            <a:ext cx="1483632" cy="151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0"/>
            <a:ext cx="1619672" cy="161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07901"/>
            <a:ext cx="8229600" cy="514543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tr-TR" altLang="tr-TR" dirty="0" smtClean="0"/>
              <a:t>Etken</a:t>
            </a:r>
          </a:p>
          <a:p>
            <a:pPr lvl="1">
              <a:lnSpc>
                <a:spcPct val="80000"/>
              </a:lnSpc>
            </a:pPr>
            <a:r>
              <a:rPr lang="tr-TR" altLang="tr-TR" sz="3000" dirty="0" smtClean="0"/>
              <a:t>Gram-negatif mikroorganizmalar , E.</a:t>
            </a:r>
            <a:r>
              <a:rPr lang="tr-TR" altLang="tr-TR" sz="3000" dirty="0" err="1" smtClean="0"/>
              <a:t>coli</a:t>
            </a:r>
            <a:endParaRPr lang="tr-TR" altLang="tr-TR" sz="3000" dirty="0" smtClean="0"/>
          </a:p>
          <a:p>
            <a:pPr lvl="1">
              <a:lnSpc>
                <a:spcPct val="80000"/>
              </a:lnSpc>
            </a:pPr>
            <a:endParaRPr lang="tr-TR" altLang="tr-TR" sz="3000" dirty="0" smtClean="0"/>
          </a:p>
          <a:p>
            <a:r>
              <a:rPr lang="tr-TR" dirty="0" smtClean="0"/>
              <a:t>Normal kültürlerde üreme saptanmaması durumunda </a:t>
            </a:r>
            <a:r>
              <a:rPr lang="tr-TR" dirty="0" err="1" smtClean="0"/>
              <a:t>atipik</a:t>
            </a:r>
            <a:r>
              <a:rPr lang="tr-TR" dirty="0" smtClean="0"/>
              <a:t> mikroorganizmalar akla gelmeli</a:t>
            </a:r>
          </a:p>
          <a:p>
            <a:pPr lvl="1"/>
            <a:r>
              <a:rPr lang="tr-TR" dirty="0"/>
              <a:t>C. </a:t>
            </a:r>
            <a:r>
              <a:rPr lang="tr-TR" dirty="0" err="1"/>
              <a:t>trachomatis</a:t>
            </a:r>
            <a:r>
              <a:rPr lang="tr-TR" dirty="0"/>
              <a:t>, </a:t>
            </a:r>
            <a:r>
              <a:rPr lang="tr-TR" dirty="0" err="1" smtClean="0"/>
              <a:t>Tricomonas</a:t>
            </a:r>
            <a:r>
              <a:rPr lang="tr-TR" dirty="0" smtClean="0"/>
              <a:t> </a:t>
            </a:r>
            <a:r>
              <a:rPr lang="tr-TR" dirty="0" err="1" smtClean="0"/>
              <a:t>vaginalis</a:t>
            </a:r>
            <a:r>
              <a:rPr lang="tr-TR" smtClean="0"/>
              <a:t>, </a:t>
            </a:r>
            <a:r>
              <a:rPr lang="tr-TR" dirty="0" err="1" smtClean="0"/>
              <a:t>Ureaplasma</a:t>
            </a:r>
            <a:r>
              <a:rPr lang="tr-TR" dirty="0" smtClean="0"/>
              <a:t> </a:t>
            </a:r>
            <a:r>
              <a:rPr lang="tr-TR" dirty="0" err="1" smtClean="0"/>
              <a:t>urealythicum</a:t>
            </a:r>
            <a:endParaRPr lang="tr-TR" dirty="0" smtClean="0"/>
          </a:p>
          <a:p>
            <a:r>
              <a:rPr lang="tr-TR" dirty="0" err="1" smtClean="0"/>
              <a:t>Ejakülat</a:t>
            </a:r>
            <a:r>
              <a:rPr lang="tr-TR" dirty="0" smtClean="0"/>
              <a:t> kültürü </a:t>
            </a:r>
          </a:p>
          <a:p>
            <a:pPr lvl="1"/>
            <a:r>
              <a:rPr lang="tr-TR" dirty="0" smtClean="0"/>
              <a:t>4 kap testinin tanısal değerini artırır</a:t>
            </a:r>
          </a:p>
          <a:p>
            <a:pPr lvl="1"/>
            <a:r>
              <a:rPr lang="tr-TR" dirty="0" err="1" smtClean="0"/>
              <a:t>Nonbakteriyel</a:t>
            </a:r>
            <a:r>
              <a:rPr lang="tr-TR" dirty="0" smtClean="0"/>
              <a:t> </a:t>
            </a:r>
            <a:r>
              <a:rPr lang="tr-TR" dirty="0" err="1" smtClean="0"/>
              <a:t>prostatitte</a:t>
            </a:r>
            <a:r>
              <a:rPr lang="tr-TR" dirty="0" smtClean="0"/>
              <a:t> de pozitif olabilir !!</a:t>
            </a:r>
            <a:endParaRPr lang="tr-TR" dirty="0"/>
          </a:p>
        </p:txBody>
      </p:sp>
      <p:pic>
        <p:nvPicPr>
          <p:cNvPr id="4" name="Picture 5" descr="ecol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6200000">
            <a:off x="7600216" y="-31263"/>
            <a:ext cx="1414631" cy="1566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70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 İlave Tetkikler</a:t>
            </a:r>
          </a:p>
          <a:p>
            <a:r>
              <a:rPr lang="tr-TR" dirty="0" smtClean="0"/>
              <a:t>PSA</a:t>
            </a:r>
          </a:p>
          <a:p>
            <a:pPr lvl="1"/>
            <a:r>
              <a:rPr lang="tr-TR" dirty="0" smtClean="0"/>
              <a:t>KBP de % 20 yükseklik saptanır</a:t>
            </a:r>
          </a:p>
          <a:p>
            <a:pPr lvl="1"/>
            <a:r>
              <a:rPr lang="tr-TR" dirty="0" smtClean="0"/>
              <a:t>f/t PSA tanıya katkıda bulunmaz</a:t>
            </a:r>
          </a:p>
          <a:p>
            <a:r>
              <a:rPr lang="tr-TR" dirty="0" err="1" smtClean="0"/>
              <a:t>Ürodinami</a:t>
            </a:r>
            <a:endParaRPr lang="tr-TR" dirty="0" smtClean="0"/>
          </a:p>
          <a:p>
            <a:r>
              <a:rPr lang="tr-TR" dirty="0" smtClean="0"/>
              <a:t>Radyolojik görüntüleme</a:t>
            </a:r>
          </a:p>
          <a:p>
            <a:pPr lvl="1"/>
            <a:r>
              <a:rPr lang="tr-TR" dirty="0" smtClean="0"/>
              <a:t>TRUSG, MR, BT</a:t>
            </a:r>
          </a:p>
          <a:p>
            <a:r>
              <a:rPr lang="tr-TR" dirty="0" err="1" smtClean="0"/>
              <a:t>Sistoskopi</a:t>
            </a:r>
            <a:endParaRPr lang="tr-TR" dirty="0" smtClean="0"/>
          </a:p>
          <a:p>
            <a:r>
              <a:rPr lang="tr-TR" dirty="0" smtClean="0"/>
              <a:t>Prostat biyopsisi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430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 </a:t>
            </a:r>
            <a:r>
              <a:rPr lang="tr-TR" b="1" dirty="0" smtClean="0">
                <a:solidFill>
                  <a:srgbClr val="FF0000"/>
                </a:solidFill>
              </a:rPr>
              <a:t>Tedavi</a:t>
            </a:r>
          </a:p>
          <a:p>
            <a:r>
              <a:rPr lang="tr-TR" dirty="0" smtClean="0"/>
              <a:t>Antibiyotikler</a:t>
            </a:r>
          </a:p>
          <a:p>
            <a:pPr lvl="1"/>
            <a:r>
              <a:rPr lang="tr-TR" dirty="0" smtClean="0"/>
              <a:t>Bakteriyel </a:t>
            </a:r>
            <a:r>
              <a:rPr lang="tr-TR" dirty="0" err="1" smtClean="0"/>
              <a:t>prostatitlerde</a:t>
            </a:r>
            <a:r>
              <a:rPr lang="tr-TR" dirty="0" smtClean="0"/>
              <a:t> </a:t>
            </a:r>
            <a:r>
              <a:rPr lang="tr-TR" dirty="0" err="1" smtClean="0"/>
              <a:t>enfekte</a:t>
            </a:r>
            <a:r>
              <a:rPr lang="tr-TR" dirty="0" smtClean="0"/>
              <a:t> prostat dokusuna antibiyotik geçişi azalır</a:t>
            </a:r>
          </a:p>
          <a:p>
            <a:pPr marL="457200" lvl="1" indent="0">
              <a:buNone/>
            </a:pPr>
            <a:r>
              <a:rPr lang="tr-TR" dirty="0"/>
              <a:t> </a:t>
            </a:r>
            <a:r>
              <a:rPr lang="tr-TR" dirty="0" smtClean="0"/>
              <a:t>   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hedef dokuda antibiyotik konsantrasyonu normalden düşüktür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/>
              <a:t>4-6 hafta, bazen 3 aya kadar uzayabilir</a:t>
            </a:r>
          </a:p>
          <a:p>
            <a:pPr lvl="2"/>
            <a:endParaRPr lang="tr-TR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4923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688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 smtClean="0"/>
              <a:t>    </a:t>
            </a:r>
            <a:r>
              <a:rPr lang="tr-TR" sz="3800" b="1" dirty="0" smtClean="0">
                <a:solidFill>
                  <a:srgbClr val="FF0000"/>
                </a:solidFill>
              </a:rPr>
              <a:t>Tedavi</a:t>
            </a:r>
          </a:p>
          <a:p>
            <a:r>
              <a:rPr lang="tr-TR" dirty="0" err="1" smtClean="0"/>
              <a:t>Kinolonlar</a:t>
            </a:r>
            <a:r>
              <a:rPr lang="tr-TR" dirty="0" smtClean="0"/>
              <a:t> </a:t>
            </a:r>
            <a:r>
              <a:rPr lang="tr-TR" dirty="0"/>
              <a:t>ilk seçenek </a:t>
            </a:r>
            <a:endParaRPr lang="tr-TR" dirty="0" smtClean="0"/>
          </a:p>
          <a:p>
            <a:pPr lvl="1"/>
            <a:r>
              <a:rPr lang="tr-TR" dirty="0" smtClean="0"/>
              <a:t>4-6 hafta kullanılır</a:t>
            </a:r>
            <a:endParaRPr lang="tr-TR" dirty="0"/>
          </a:p>
          <a:p>
            <a:pPr lvl="1"/>
            <a:r>
              <a:rPr lang="tr-TR" dirty="0" err="1"/>
              <a:t>Levofloxacin</a:t>
            </a:r>
            <a:r>
              <a:rPr lang="tr-TR" dirty="0"/>
              <a:t>, </a:t>
            </a:r>
            <a:r>
              <a:rPr lang="tr-TR" dirty="0" err="1"/>
              <a:t>ciprofloxacin</a:t>
            </a:r>
            <a:r>
              <a:rPr lang="tr-TR" dirty="0"/>
              <a:t> ve </a:t>
            </a:r>
            <a:r>
              <a:rPr lang="tr-TR" dirty="0" err="1"/>
              <a:t>prulifloxacin</a:t>
            </a:r>
            <a:r>
              <a:rPr lang="tr-TR" dirty="0"/>
              <a:t> arasında fark yok</a:t>
            </a:r>
          </a:p>
          <a:p>
            <a:pPr lvl="1"/>
            <a:r>
              <a:rPr lang="tr-TR" dirty="0"/>
              <a:t>Bitkisel ekstreler  (</a:t>
            </a:r>
            <a:r>
              <a:rPr lang="en-US" dirty="0" err="1"/>
              <a:t>Serenoa</a:t>
            </a:r>
            <a:r>
              <a:rPr lang="en-US" dirty="0"/>
              <a:t> </a:t>
            </a:r>
            <a:r>
              <a:rPr lang="en-US" dirty="0" err="1"/>
              <a:t>repens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en-US" dirty="0" err="1"/>
              <a:t>Urtica</a:t>
            </a:r>
            <a:r>
              <a:rPr lang="en-US" dirty="0"/>
              <a:t> </a:t>
            </a:r>
            <a:r>
              <a:rPr lang="en-US" dirty="0" err="1"/>
              <a:t>dioica</a:t>
            </a:r>
            <a:r>
              <a:rPr lang="tr-TR" dirty="0"/>
              <a:t>,</a:t>
            </a:r>
            <a:r>
              <a:rPr lang="en-US" dirty="0"/>
              <a:t> curcumin </a:t>
            </a:r>
            <a:r>
              <a:rPr lang="tr-TR" dirty="0"/>
              <a:t>ve</a:t>
            </a:r>
            <a:r>
              <a:rPr lang="en-US" dirty="0"/>
              <a:t> </a:t>
            </a:r>
            <a:r>
              <a:rPr lang="en-US" dirty="0" err="1"/>
              <a:t>quercitin</a:t>
            </a:r>
            <a:r>
              <a:rPr lang="tr-TR" dirty="0"/>
              <a:t>) veya PD5 </a:t>
            </a:r>
            <a:r>
              <a:rPr lang="tr-TR" dirty="0" err="1"/>
              <a:t>inh</a:t>
            </a:r>
            <a:r>
              <a:rPr lang="tr-TR" dirty="0"/>
              <a:t> ile antibiyotiklerin kombine kullanımında hayat kalitesinde artış sağlanır</a:t>
            </a:r>
          </a:p>
          <a:p>
            <a:pPr marL="457200" lvl="1" indent="0" algn="r">
              <a:buNone/>
            </a:pPr>
            <a:r>
              <a:rPr lang="tr-TR" sz="1400" dirty="0" err="1" smtClean="0"/>
              <a:t>Cai</a:t>
            </a:r>
            <a:r>
              <a:rPr lang="tr-TR" sz="1400" dirty="0" smtClean="0"/>
              <a:t>, </a:t>
            </a:r>
            <a:r>
              <a:rPr lang="fr-FR" sz="1400" dirty="0"/>
              <a:t>Int J </a:t>
            </a:r>
            <a:r>
              <a:rPr lang="fr-FR" sz="1400" dirty="0" err="1"/>
              <a:t>Antimicrob</a:t>
            </a:r>
            <a:r>
              <a:rPr lang="fr-FR" sz="1400" dirty="0"/>
              <a:t> Agents, </a:t>
            </a:r>
            <a:r>
              <a:rPr lang="fr-FR" sz="1400" dirty="0" smtClean="0"/>
              <a:t>2009</a:t>
            </a:r>
            <a:endParaRPr lang="tr-TR" sz="1400" dirty="0" smtClean="0"/>
          </a:p>
          <a:p>
            <a:pPr marL="457200" lvl="1" indent="0" algn="r">
              <a:buNone/>
            </a:pPr>
            <a:r>
              <a:rPr lang="tr-TR" sz="1400" dirty="0" err="1" smtClean="0"/>
              <a:t>Aliaev</a:t>
            </a:r>
            <a:r>
              <a:rPr lang="tr-TR" sz="1400" dirty="0" smtClean="0"/>
              <a:t>, </a:t>
            </a:r>
            <a:r>
              <a:rPr lang="tr-TR" sz="1400" dirty="0" err="1" smtClean="0"/>
              <a:t>Urologiia</a:t>
            </a:r>
            <a:r>
              <a:rPr lang="tr-TR" sz="1400" dirty="0" smtClean="0"/>
              <a:t>, 2008</a:t>
            </a:r>
          </a:p>
          <a:p>
            <a:pPr lvl="1"/>
            <a:endParaRPr lang="tr-TR" dirty="0"/>
          </a:p>
          <a:p>
            <a:r>
              <a:rPr lang="tr-TR" dirty="0" err="1" smtClean="0"/>
              <a:t>Atipik</a:t>
            </a:r>
            <a:r>
              <a:rPr lang="tr-TR" dirty="0" smtClean="0"/>
              <a:t> </a:t>
            </a:r>
            <a:r>
              <a:rPr lang="tr-TR" dirty="0"/>
              <a:t>patojenlere karşı </a:t>
            </a:r>
            <a:r>
              <a:rPr lang="tr-TR" dirty="0" err="1"/>
              <a:t>makrolidler</a:t>
            </a:r>
            <a:r>
              <a:rPr lang="tr-TR" dirty="0"/>
              <a:t> ve </a:t>
            </a:r>
            <a:r>
              <a:rPr lang="tr-TR" dirty="0" err="1" smtClean="0"/>
              <a:t>tetrasiklinler</a:t>
            </a:r>
            <a:r>
              <a:rPr lang="tr-TR" dirty="0" smtClean="0"/>
              <a:t> </a:t>
            </a:r>
          </a:p>
          <a:p>
            <a:endParaRPr lang="tr-TR" dirty="0"/>
          </a:p>
          <a:p>
            <a:r>
              <a:rPr lang="tr-TR" dirty="0" err="1"/>
              <a:t>T.vaginalise</a:t>
            </a:r>
            <a:r>
              <a:rPr lang="tr-TR" dirty="0"/>
              <a:t> bağlı ise </a:t>
            </a:r>
            <a:r>
              <a:rPr lang="tr-TR" dirty="0" err="1" smtClean="0"/>
              <a:t>metronidazol</a:t>
            </a:r>
            <a:endParaRPr lang="tr-TR" dirty="0" smtClean="0"/>
          </a:p>
          <a:p>
            <a:pPr marL="457200" lvl="1" indent="0" algn="r">
              <a:buNone/>
            </a:pPr>
            <a:r>
              <a:rPr lang="tr-TR" sz="1600" dirty="0" err="1" smtClean="0"/>
              <a:t>Vickovic</a:t>
            </a:r>
            <a:r>
              <a:rPr lang="tr-TR" sz="1600" dirty="0" smtClean="0"/>
              <a:t>, </a:t>
            </a:r>
            <a:r>
              <a:rPr lang="tr-TR" sz="1600" dirty="0"/>
              <a:t>J </a:t>
            </a:r>
            <a:r>
              <a:rPr lang="tr-TR" sz="1600" dirty="0" err="1"/>
              <a:t>Chemother</a:t>
            </a:r>
            <a:r>
              <a:rPr lang="tr-TR" sz="1600" dirty="0"/>
              <a:t>, 2010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6603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tr-TR" altLang="tr-TR" sz="2900" dirty="0" smtClean="0"/>
              <a:t>         </a:t>
            </a:r>
            <a:r>
              <a:rPr lang="tr-TR" altLang="tr-TR" b="1" dirty="0" smtClean="0">
                <a:solidFill>
                  <a:srgbClr val="FF0000"/>
                </a:solidFill>
              </a:rPr>
              <a:t>Tedavi</a:t>
            </a:r>
            <a:endParaRPr lang="tr-TR" altLang="tr-TR" sz="29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tr-TR" altLang="tr-TR" sz="2900" dirty="0" smtClean="0"/>
              <a:t>Antibiyotik tedavisi</a:t>
            </a:r>
          </a:p>
          <a:p>
            <a:pPr lvl="1">
              <a:lnSpc>
                <a:spcPct val="80000"/>
              </a:lnSpc>
            </a:pPr>
            <a:r>
              <a:rPr lang="tr-TR" altLang="tr-TR" sz="2500" dirty="0" smtClean="0"/>
              <a:t>Üçte birinde başarısız</a:t>
            </a:r>
          </a:p>
          <a:p>
            <a:pPr lvl="1">
              <a:lnSpc>
                <a:spcPct val="80000"/>
              </a:lnSpc>
            </a:pPr>
            <a:r>
              <a:rPr lang="tr-TR" altLang="tr-TR" sz="2500" dirty="0" smtClean="0"/>
              <a:t>Üçte birinde başarılı </a:t>
            </a:r>
          </a:p>
          <a:p>
            <a:pPr lvl="1">
              <a:lnSpc>
                <a:spcPct val="80000"/>
              </a:lnSpc>
            </a:pPr>
            <a:r>
              <a:rPr lang="tr-TR" altLang="tr-TR" sz="2500" dirty="0" smtClean="0"/>
              <a:t>Üçte birinde ise tedavi devam ederken iyileşme, ardından </a:t>
            </a:r>
            <a:r>
              <a:rPr lang="tr-TR" altLang="tr-TR" sz="2500" dirty="0" err="1" smtClean="0"/>
              <a:t>relaps</a:t>
            </a:r>
            <a:r>
              <a:rPr lang="tr-TR" altLang="tr-TR" sz="2500" dirty="0" smtClean="0"/>
              <a:t> </a:t>
            </a:r>
          </a:p>
          <a:p>
            <a:pPr lvl="1">
              <a:lnSpc>
                <a:spcPct val="80000"/>
              </a:lnSpc>
            </a:pPr>
            <a:endParaRPr lang="tr-TR" altLang="tr-TR" sz="2500" dirty="0" smtClean="0"/>
          </a:p>
          <a:p>
            <a:pPr>
              <a:lnSpc>
                <a:spcPct val="80000"/>
              </a:lnSpc>
            </a:pPr>
            <a:r>
              <a:rPr lang="tr-TR" altLang="tr-TR" sz="2900" dirty="0" smtClean="0"/>
              <a:t>Tedavi yanıtının kötü olma nedenleri </a:t>
            </a:r>
          </a:p>
          <a:p>
            <a:pPr lvl="1">
              <a:lnSpc>
                <a:spcPct val="80000"/>
              </a:lnSpc>
            </a:pPr>
            <a:r>
              <a:rPr lang="tr-TR" altLang="tr-TR" sz="2500" dirty="0" smtClean="0"/>
              <a:t>ilaçların prostat </a:t>
            </a:r>
            <a:r>
              <a:rPr lang="tr-TR" altLang="tr-TR" sz="2500" dirty="0" err="1" smtClean="0"/>
              <a:t>parankimine</a:t>
            </a:r>
            <a:r>
              <a:rPr lang="tr-TR" altLang="tr-TR" sz="2500" dirty="0" smtClean="0"/>
              <a:t> kötü </a:t>
            </a:r>
            <a:r>
              <a:rPr lang="tr-TR" altLang="tr-TR" sz="2500" dirty="0" err="1" smtClean="0"/>
              <a:t>penetrasyonu</a:t>
            </a:r>
            <a:endParaRPr lang="tr-TR" altLang="tr-TR" sz="2500" dirty="0" smtClean="0"/>
          </a:p>
          <a:p>
            <a:pPr lvl="1">
              <a:lnSpc>
                <a:spcPct val="80000"/>
              </a:lnSpc>
            </a:pPr>
            <a:r>
              <a:rPr lang="tr-TR" altLang="tr-TR" sz="2500" dirty="0" err="1" smtClean="0"/>
              <a:t>infekte</a:t>
            </a:r>
            <a:r>
              <a:rPr lang="tr-TR" altLang="tr-TR" sz="2500" dirty="0" smtClean="0"/>
              <a:t> taşların </a:t>
            </a:r>
            <a:r>
              <a:rPr lang="tr-TR" altLang="tr-TR" sz="2500" dirty="0" err="1" smtClean="0"/>
              <a:t>infeksiyon</a:t>
            </a:r>
            <a:r>
              <a:rPr lang="tr-TR" altLang="tr-TR" sz="2500" dirty="0" smtClean="0"/>
              <a:t> için muhtemel bir sürekli </a:t>
            </a:r>
            <a:r>
              <a:rPr lang="tr-TR" altLang="tr-TR" sz="2500" smtClean="0"/>
              <a:t>odak olması</a:t>
            </a:r>
          </a:p>
          <a:p>
            <a:pPr lvl="1">
              <a:lnSpc>
                <a:spcPct val="80000"/>
              </a:lnSpc>
            </a:pPr>
            <a:endParaRPr lang="tr-TR" altLang="tr-TR" sz="2500" dirty="0" smtClean="0"/>
          </a:p>
          <a:p>
            <a:pPr>
              <a:lnSpc>
                <a:spcPct val="80000"/>
              </a:lnSpc>
            </a:pPr>
            <a:r>
              <a:rPr lang="tr-TR" altLang="tr-TR" sz="2900" dirty="0" smtClean="0"/>
              <a:t>Tedavi  başarısızlığında uzun süreli düşük doz baskılayıcı antibiyotik tedavisi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retrospective study from Croatia [233], investigated the potential role of unusual pathogens in</a:t>
            </a:r>
          </a:p>
          <a:p>
            <a:r>
              <a:rPr lang="en-US" dirty="0"/>
              <a:t>prostatitis syndrome in 1,442 patients over a 4 year period. An infectious </a:t>
            </a:r>
            <a:r>
              <a:rPr lang="en-US" dirty="0" err="1"/>
              <a:t>aetiology</a:t>
            </a:r>
            <a:r>
              <a:rPr lang="en-US" dirty="0"/>
              <a:t> was determined in 74.2% of</a:t>
            </a:r>
          </a:p>
          <a:p>
            <a:r>
              <a:rPr lang="en-US" dirty="0"/>
              <a:t>patients; </a:t>
            </a:r>
            <a:r>
              <a:rPr lang="en-US" i="1" dirty="0">
                <a:solidFill>
                  <a:srgbClr val="FF0000"/>
                </a:solidFill>
              </a:rPr>
              <a:t>C. trachomatis</a:t>
            </a:r>
            <a:r>
              <a:rPr lang="en-US" i="1" dirty="0"/>
              <a:t>, T. vaginalis </a:t>
            </a:r>
            <a:r>
              <a:rPr lang="en-US" dirty="0"/>
              <a:t>and </a:t>
            </a:r>
            <a:r>
              <a:rPr lang="en-US" i="1" dirty="0" err="1"/>
              <a:t>Ureaplasma</a:t>
            </a:r>
            <a:r>
              <a:rPr lang="en-US" i="1" dirty="0"/>
              <a:t> </a:t>
            </a:r>
            <a:r>
              <a:rPr lang="en-US" i="1" dirty="0" err="1"/>
              <a:t>urealythicum</a:t>
            </a:r>
            <a:r>
              <a:rPr lang="en-US" i="1" dirty="0"/>
              <a:t> </a:t>
            </a:r>
            <a:r>
              <a:rPr lang="en-US" dirty="0"/>
              <a:t>infections were found in </a:t>
            </a:r>
            <a:r>
              <a:rPr lang="en-US" dirty="0">
                <a:solidFill>
                  <a:srgbClr val="FF0000"/>
                </a:solidFill>
              </a:rPr>
              <a:t>37.2%</a:t>
            </a:r>
            <a:r>
              <a:rPr lang="en-US" dirty="0"/>
              <a:t>, 10.5% and</a:t>
            </a:r>
          </a:p>
          <a:p>
            <a:r>
              <a:rPr lang="en-US" dirty="0"/>
              <a:t>5% of patients respectively whilst </a:t>
            </a:r>
            <a:r>
              <a:rPr lang="en-US" i="1" dirty="0"/>
              <a:t>E.coli </a:t>
            </a:r>
            <a:r>
              <a:rPr lang="en-US" dirty="0"/>
              <a:t>infection was found in only 6.6% of cases. Cross sectional studies</a:t>
            </a:r>
          </a:p>
          <a:p>
            <a:r>
              <a:rPr lang="en-US" dirty="0"/>
              <a:t>confirmed the validity of the </a:t>
            </a:r>
            <a:r>
              <a:rPr lang="en-US" dirty="0" err="1"/>
              <a:t>Meares</a:t>
            </a:r>
            <a:r>
              <a:rPr lang="en-US" dirty="0"/>
              <a:t> and </a:t>
            </a:r>
            <a:r>
              <a:rPr lang="en-US" dirty="0" err="1"/>
              <a:t>Stamey</a:t>
            </a:r>
            <a:r>
              <a:rPr lang="en-US" dirty="0"/>
              <a:t> test to determine the bacterial strain and targeted antibiotic</a:t>
            </a:r>
          </a:p>
          <a:p>
            <a:r>
              <a:rPr lang="en-US" dirty="0"/>
              <a:t>therapies [231, 232]. The evidences level was very good, in particular those regarding information on atypical</a:t>
            </a:r>
          </a:p>
          <a:p>
            <a:r>
              <a:rPr lang="en-US" dirty="0"/>
              <a:t>strains, epidemiology and the antibiotic treatments.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5622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review of treatment of bacterial prostatitis [228] indicated that the treatment of CBP is hampered</a:t>
            </a:r>
          </a:p>
          <a:p>
            <a:r>
              <a:rPr lang="en-US" dirty="0"/>
              <a:t>by the lack of an active antibiotic transport mechanism into infected prostate tissue and fluids and underlined</a:t>
            </a:r>
          </a:p>
          <a:p>
            <a:r>
              <a:rPr lang="en-US" dirty="0"/>
              <a:t>the potential effect of different compounds in the treatment of ABP and CBP on the basis of over 40 studies on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topic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İnfekte</a:t>
            </a:r>
            <a:r>
              <a:rPr lang="tr-TR" dirty="0" smtClean="0"/>
              <a:t> prostat dokusu içine antibiyotik transportunu sağlayan aktif bir transport mekanizması yokluğunda</a:t>
            </a:r>
          </a:p>
          <a:p>
            <a:r>
              <a:rPr lang="tr-TR" dirty="0" smtClean="0"/>
              <a:t>Aktif antibiyotik transport sistemi yokluğunda antibiyotikler potansiyel etki düzeyinin altında kalır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5985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Randomised</a:t>
            </a:r>
            <a:r>
              <a:rPr lang="en-US" dirty="0"/>
              <a:t> controlled trials on combined treatments [226, 227] indicated that the combination</a:t>
            </a:r>
          </a:p>
          <a:p>
            <a:r>
              <a:rPr lang="en-US" dirty="0"/>
              <a:t>of plants/herbal extracts or PDE5Is with antibiotics may improve quality of life and symptoms in patients with</a:t>
            </a:r>
          </a:p>
          <a:p>
            <a:r>
              <a:rPr lang="en-US" dirty="0"/>
              <a:t>CBP; however, the number of enrolled patients was inadequate to obtain definitive conclusions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5070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RCT compared the effects of two different metronidazole regimens for the treatment of CBP</a:t>
            </a:r>
          </a:p>
          <a:p>
            <a:r>
              <a:rPr lang="en-US" dirty="0"/>
              <a:t>caused by </a:t>
            </a:r>
            <a:r>
              <a:rPr lang="en-US" i="1" dirty="0"/>
              <a:t>Trichomonas vaginalis </a:t>
            </a:r>
            <a:r>
              <a:rPr lang="en-US" dirty="0"/>
              <a:t>[225]. Metronidazole 500 mg </a:t>
            </a:r>
            <a:r>
              <a:rPr lang="en-US" dirty="0" err="1"/>
              <a:t>t.i.d</a:t>
            </a:r>
            <a:r>
              <a:rPr lang="en-US" dirty="0"/>
              <a:t>. dosage for 14 days was found to be</a:t>
            </a:r>
          </a:p>
          <a:p>
            <a:r>
              <a:rPr lang="en-US" dirty="0"/>
              <a:t>efficient for micro-organism eradication in 93.3% of patients with clinical failure in 3.33% of cases.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5750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Kronik </a:t>
            </a:r>
            <a:r>
              <a:rPr lang="tr-TR" b="1" dirty="0" err="1" smtClean="0">
                <a:solidFill>
                  <a:srgbClr val="FF0000"/>
                </a:solidFill>
              </a:rPr>
              <a:t>Prostatit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1890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145633"/>
              </p:ext>
            </p:extLst>
          </p:nvPr>
        </p:nvGraphicFramePr>
        <p:xfrm>
          <a:off x="457200" y="2680592"/>
          <a:ext cx="8229600" cy="240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0504"/>
                <a:gridCol w="6779096"/>
              </a:tblGrid>
              <a:tr h="374862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Tip 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Akut bakteriyel </a:t>
                      </a:r>
                      <a:r>
                        <a:rPr lang="tr-TR" sz="2000" dirty="0" err="1" smtClean="0"/>
                        <a:t>prostatit</a:t>
                      </a:r>
                      <a:endParaRPr lang="tr-TR" sz="2000" dirty="0"/>
                    </a:p>
                  </a:txBody>
                  <a:tcPr/>
                </a:tc>
              </a:tr>
              <a:tr h="374862">
                <a:tc>
                  <a:txBody>
                    <a:bodyPr/>
                    <a:lstStyle/>
                    <a:p>
                      <a:r>
                        <a:rPr lang="tr-TR" sz="2000" b="1" dirty="0" err="1" smtClean="0"/>
                        <a:t>TipII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Kronik bakteriyel </a:t>
                      </a:r>
                      <a:r>
                        <a:rPr lang="tr-TR" sz="2000" dirty="0" err="1" smtClean="0"/>
                        <a:t>prostatit</a:t>
                      </a:r>
                      <a:endParaRPr lang="tr-TR" sz="2000" dirty="0"/>
                    </a:p>
                  </a:txBody>
                  <a:tcPr/>
                </a:tc>
              </a:tr>
              <a:tr h="402406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Tip III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Kronik </a:t>
                      </a:r>
                      <a:r>
                        <a:rPr lang="tr-TR" sz="2000" dirty="0" err="1" smtClean="0"/>
                        <a:t>nonbakteriyel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prostatit</a:t>
                      </a:r>
                      <a:r>
                        <a:rPr lang="tr-TR" sz="2000" dirty="0" smtClean="0"/>
                        <a:t>/Kronik </a:t>
                      </a:r>
                      <a:r>
                        <a:rPr lang="tr-TR" sz="2000" dirty="0" err="1" smtClean="0"/>
                        <a:t>pelvik</a:t>
                      </a:r>
                      <a:r>
                        <a:rPr lang="tr-TR" sz="2000" baseline="0" dirty="0" smtClean="0"/>
                        <a:t> ağrı sendromu</a:t>
                      </a:r>
                      <a:endParaRPr lang="tr-TR" sz="2000" dirty="0"/>
                    </a:p>
                  </a:txBody>
                  <a:tcPr/>
                </a:tc>
              </a:tr>
              <a:tr h="374862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           IIIA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İnflamatuvar</a:t>
                      </a:r>
                      <a:r>
                        <a:rPr lang="tr-TR" sz="2000" dirty="0" smtClean="0"/>
                        <a:t> kronik </a:t>
                      </a:r>
                      <a:r>
                        <a:rPr lang="tr-TR" sz="2000" dirty="0" err="1" smtClean="0"/>
                        <a:t>pelvik</a:t>
                      </a:r>
                      <a:r>
                        <a:rPr lang="tr-TR" sz="2000" dirty="0" smtClean="0"/>
                        <a:t> ağrı sendromu</a:t>
                      </a:r>
                      <a:endParaRPr lang="tr-TR" sz="2000" dirty="0"/>
                    </a:p>
                  </a:txBody>
                  <a:tcPr/>
                </a:tc>
              </a:tr>
              <a:tr h="417226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           IIIB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Non-inflamatuvar</a:t>
                      </a:r>
                      <a:r>
                        <a:rPr lang="tr-TR" sz="2000" baseline="0" dirty="0" smtClean="0"/>
                        <a:t> kronik </a:t>
                      </a:r>
                      <a:r>
                        <a:rPr lang="tr-TR" sz="2000" baseline="0" dirty="0" err="1" smtClean="0"/>
                        <a:t>pelvik</a:t>
                      </a:r>
                      <a:r>
                        <a:rPr lang="tr-TR" sz="2000" baseline="0" dirty="0" smtClean="0"/>
                        <a:t> ağrı sendromu</a:t>
                      </a:r>
                      <a:endParaRPr lang="tr-TR" sz="2000" dirty="0"/>
                    </a:p>
                  </a:txBody>
                  <a:tcPr/>
                </a:tc>
              </a:tr>
              <a:tr h="374862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Tip IV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Asemptomatik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inflamatuvar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prostatit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611560" y="182566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Ulusal Sağlık Enstitüsü (NIDDK/NIH) Sınıflaması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0213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818.Sayfaya </a:t>
            </a:r>
            <a:r>
              <a:rPr lang="tr-TR" dirty="0" err="1" smtClean="0"/>
              <a:t>balk</a:t>
            </a:r>
            <a:r>
              <a:rPr lang="tr-TR" dirty="0" smtClean="0"/>
              <a:t>, buradan </a:t>
            </a:r>
            <a:r>
              <a:rPr lang="tr-TR" dirty="0" err="1" smtClean="0"/>
              <a:t>alınacakalr</a:t>
            </a:r>
            <a:r>
              <a:rPr lang="tr-TR" dirty="0" smtClean="0"/>
              <a:t> var</a:t>
            </a:r>
            <a:br>
              <a:rPr lang="tr-TR" dirty="0" smtClean="0"/>
            </a:br>
            <a:r>
              <a:rPr lang="tr-TR" smtClean="0"/>
              <a:t> 1126 da </a:t>
            </a:r>
            <a:r>
              <a:rPr lang="tr-TR" dirty="0" smtClean="0"/>
              <a:t>kronik </a:t>
            </a:r>
            <a:r>
              <a:rPr lang="tr-TR" dirty="0" err="1" smtClean="0"/>
              <a:t>pelvik</a:t>
            </a:r>
            <a:r>
              <a:rPr lang="tr-TR" dirty="0" smtClean="0"/>
              <a:t> ağrı bölümü var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7" y="2501106"/>
            <a:ext cx="79343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Prostatit</a:t>
            </a:r>
            <a:r>
              <a:rPr lang="tr-TR" dirty="0"/>
              <a:t> kelime anlamı olarak prostat bezinin </a:t>
            </a:r>
            <a:r>
              <a:rPr lang="tr-TR" dirty="0" err="1" smtClean="0"/>
              <a:t>inflamasyonu</a:t>
            </a:r>
            <a:r>
              <a:rPr lang="tr-TR" dirty="0" smtClean="0"/>
              <a:t> olsa </a:t>
            </a:r>
            <a:r>
              <a:rPr lang="tr-TR" dirty="0"/>
              <a:t>da </a:t>
            </a:r>
            <a:endParaRPr lang="tr-TR" dirty="0" smtClean="0"/>
          </a:p>
          <a:p>
            <a:pPr lvl="1"/>
            <a:r>
              <a:rPr lang="tr-TR" dirty="0" smtClean="0"/>
              <a:t>AÜSS, </a:t>
            </a:r>
            <a:r>
              <a:rPr lang="tr-TR" dirty="0" err="1" smtClean="0"/>
              <a:t>inflamasyon</a:t>
            </a:r>
            <a:r>
              <a:rPr lang="tr-TR" dirty="0"/>
              <a:t>, prostat kökenli ağrı ve </a:t>
            </a:r>
            <a:r>
              <a:rPr lang="tr-TR" dirty="0" err="1" smtClean="0"/>
              <a:t>etyopatogenezi</a:t>
            </a:r>
            <a:r>
              <a:rPr lang="tr-TR" dirty="0" smtClean="0"/>
              <a:t> tam </a:t>
            </a:r>
            <a:r>
              <a:rPr lang="tr-TR" dirty="0"/>
              <a:t>olarak anlaşılamayan klinik tabloyu ifade etmek </a:t>
            </a:r>
            <a:r>
              <a:rPr lang="tr-TR" dirty="0" smtClean="0"/>
              <a:t>için kullanılmaktadır </a:t>
            </a:r>
          </a:p>
          <a:p>
            <a:r>
              <a:rPr lang="tr-TR" dirty="0"/>
              <a:t>Tüm yaş </a:t>
            </a:r>
            <a:r>
              <a:rPr lang="tr-TR" dirty="0" smtClean="0"/>
              <a:t>gruplarında </a:t>
            </a:r>
            <a:r>
              <a:rPr lang="sv-SE" dirty="0" smtClean="0"/>
              <a:t>%</a:t>
            </a:r>
            <a:r>
              <a:rPr lang="sv-SE" dirty="0"/>
              <a:t>8-14 oranında </a:t>
            </a:r>
            <a:endParaRPr lang="tr-TR" dirty="0" smtClean="0"/>
          </a:p>
          <a:p>
            <a:pPr lvl="1"/>
            <a:r>
              <a:rPr lang="sv-SE" dirty="0" smtClean="0"/>
              <a:t>50 </a:t>
            </a:r>
            <a:r>
              <a:rPr lang="sv-SE" dirty="0"/>
              <a:t>yaş altında </a:t>
            </a:r>
            <a:r>
              <a:rPr lang="sv-SE" dirty="0" smtClean="0"/>
              <a:t>en</a:t>
            </a:r>
            <a:r>
              <a:rPr lang="tr-TR" dirty="0" smtClean="0"/>
              <a:t> sık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smtClean="0"/>
              <a:t>50 </a:t>
            </a:r>
            <a:r>
              <a:rPr lang="tr-TR" dirty="0"/>
              <a:t>yaş üzerinde ise </a:t>
            </a:r>
            <a:r>
              <a:rPr lang="tr-TR" dirty="0" smtClean="0"/>
              <a:t>BPH ve prostat </a:t>
            </a:r>
            <a:r>
              <a:rPr lang="tr-TR" dirty="0"/>
              <a:t>kanseri ile birlikte üçüncü sıklıkta tanı </a:t>
            </a:r>
            <a:r>
              <a:rPr lang="tr-TR" dirty="0" smtClean="0"/>
              <a:t>konulan </a:t>
            </a:r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/>
              <a:t>sistem </a:t>
            </a:r>
            <a:r>
              <a:rPr lang="tr-TR" dirty="0" smtClean="0"/>
              <a:t>hastalığıdır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981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1607072"/>
              </p:ext>
            </p:extLst>
          </p:nvPr>
        </p:nvGraphicFramePr>
        <p:xfrm>
          <a:off x="457200" y="2680592"/>
          <a:ext cx="8229600" cy="240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0504"/>
                <a:gridCol w="6779096"/>
              </a:tblGrid>
              <a:tr h="374862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Tip 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Akut bakteriyel </a:t>
                      </a:r>
                      <a:r>
                        <a:rPr lang="tr-TR" sz="2000" dirty="0" err="1" smtClean="0"/>
                        <a:t>prostatit</a:t>
                      </a:r>
                      <a:endParaRPr lang="tr-TR" sz="2000" dirty="0"/>
                    </a:p>
                  </a:txBody>
                  <a:tcPr/>
                </a:tc>
              </a:tr>
              <a:tr h="374862">
                <a:tc>
                  <a:txBody>
                    <a:bodyPr/>
                    <a:lstStyle/>
                    <a:p>
                      <a:r>
                        <a:rPr lang="tr-TR" sz="2000" b="1" dirty="0" err="1" smtClean="0"/>
                        <a:t>TipII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Kronik bakteriyel </a:t>
                      </a:r>
                      <a:r>
                        <a:rPr lang="tr-TR" sz="2000" dirty="0" err="1" smtClean="0"/>
                        <a:t>prostatit</a:t>
                      </a:r>
                      <a:endParaRPr lang="tr-TR" sz="2000" dirty="0"/>
                    </a:p>
                  </a:txBody>
                  <a:tcPr/>
                </a:tc>
              </a:tr>
              <a:tr h="402406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Tip III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Kronik </a:t>
                      </a:r>
                      <a:r>
                        <a:rPr lang="tr-TR" sz="2000" dirty="0" err="1" smtClean="0"/>
                        <a:t>nonbakteriyel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prostatit</a:t>
                      </a:r>
                      <a:r>
                        <a:rPr lang="tr-TR" sz="2000" dirty="0" smtClean="0"/>
                        <a:t>/Kronik </a:t>
                      </a:r>
                      <a:r>
                        <a:rPr lang="tr-TR" sz="2000" dirty="0" err="1" smtClean="0"/>
                        <a:t>pelvik</a:t>
                      </a:r>
                      <a:r>
                        <a:rPr lang="tr-TR" sz="2000" baseline="0" dirty="0" smtClean="0"/>
                        <a:t> ağrı sendromu</a:t>
                      </a:r>
                      <a:endParaRPr lang="tr-TR" sz="2000" dirty="0"/>
                    </a:p>
                  </a:txBody>
                  <a:tcPr/>
                </a:tc>
              </a:tr>
              <a:tr h="374862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           IIIA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İnflamatuvar</a:t>
                      </a:r>
                      <a:r>
                        <a:rPr lang="tr-TR" sz="2000" dirty="0" smtClean="0"/>
                        <a:t> kronik </a:t>
                      </a:r>
                      <a:r>
                        <a:rPr lang="tr-TR" sz="2000" dirty="0" err="1" smtClean="0"/>
                        <a:t>pelvik</a:t>
                      </a:r>
                      <a:r>
                        <a:rPr lang="tr-TR" sz="2000" dirty="0" smtClean="0"/>
                        <a:t> ağrı sendromu</a:t>
                      </a:r>
                      <a:endParaRPr lang="tr-TR" sz="2000" dirty="0"/>
                    </a:p>
                  </a:txBody>
                  <a:tcPr/>
                </a:tc>
              </a:tr>
              <a:tr h="417226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           IIIB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Non-inflamatuvar</a:t>
                      </a:r>
                      <a:r>
                        <a:rPr lang="tr-TR" sz="2000" baseline="0" dirty="0" smtClean="0"/>
                        <a:t> kronik </a:t>
                      </a:r>
                      <a:r>
                        <a:rPr lang="tr-TR" sz="2000" baseline="0" dirty="0" err="1" smtClean="0"/>
                        <a:t>pelvik</a:t>
                      </a:r>
                      <a:r>
                        <a:rPr lang="tr-TR" sz="2000" baseline="0" dirty="0" smtClean="0"/>
                        <a:t> ağrı sendromu</a:t>
                      </a:r>
                      <a:endParaRPr lang="tr-TR" sz="2000" dirty="0"/>
                    </a:p>
                  </a:txBody>
                  <a:tcPr/>
                </a:tc>
              </a:tr>
              <a:tr h="374862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Tip IV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Asemptomatik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inflamatuvar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prostatit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611560" y="182566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Ulusal Sağlık Enstitüsü (NIDDK/NIH) Sınıflaması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xmlns="" val="420764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Akut </a:t>
            </a:r>
            <a:r>
              <a:rPr lang="tr-TR" dirty="0"/>
              <a:t>bakteriyel </a:t>
            </a:r>
            <a:r>
              <a:rPr lang="tr-TR" dirty="0" err="1"/>
              <a:t>prostatitler</a:t>
            </a:r>
            <a:r>
              <a:rPr lang="tr-TR" dirty="0"/>
              <a:t> %1-2,</a:t>
            </a:r>
          </a:p>
          <a:p>
            <a:r>
              <a:rPr lang="tr-TR" dirty="0" smtClean="0"/>
              <a:t>Kronik </a:t>
            </a:r>
            <a:r>
              <a:rPr lang="tr-TR" dirty="0"/>
              <a:t>bakteriyel </a:t>
            </a:r>
            <a:r>
              <a:rPr lang="tr-TR" dirty="0" err="1"/>
              <a:t>prostatitler</a:t>
            </a:r>
            <a:r>
              <a:rPr lang="tr-TR" dirty="0"/>
              <a:t> %4-5 </a:t>
            </a:r>
            <a:endParaRPr lang="tr-TR" dirty="0" smtClean="0"/>
          </a:p>
          <a:p>
            <a:r>
              <a:rPr lang="tr-TR" dirty="0" smtClean="0"/>
              <a:t>KPAS </a:t>
            </a:r>
            <a:r>
              <a:rPr lang="tr-TR" dirty="0"/>
              <a:t>%</a:t>
            </a:r>
            <a:r>
              <a:rPr lang="tr-TR" dirty="0" smtClean="0"/>
              <a:t>90-95</a:t>
            </a:r>
          </a:p>
          <a:p>
            <a:pPr lvl="1"/>
            <a:r>
              <a:rPr lang="tr-TR" dirty="0" err="1" smtClean="0"/>
              <a:t>Etiyopatogenezdeki</a:t>
            </a:r>
            <a:r>
              <a:rPr lang="tr-TR" dirty="0" smtClean="0"/>
              <a:t> belirsizlik</a:t>
            </a:r>
          </a:p>
          <a:p>
            <a:pPr lvl="1"/>
            <a:r>
              <a:rPr lang="tr-TR" dirty="0" smtClean="0"/>
              <a:t>Tedavide zorluklar </a:t>
            </a:r>
          </a:p>
          <a:p>
            <a:pPr marL="457200" lvl="1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nedeniyle zor bir grup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7969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4" t="9564" r="7326" b="5018"/>
          <a:stretch/>
        </p:blipFill>
        <p:spPr bwMode="auto">
          <a:xfrm>
            <a:off x="166548" y="475571"/>
            <a:ext cx="8048244" cy="444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8" t="8724" r="6784" b="4646"/>
          <a:stretch/>
        </p:blipFill>
        <p:spPr bwMode="auto">
          <a:xfrm>
            <a:off x="1835696" y="2696966"/>
            <a:ext cx="7051963" cy="392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123728" y="1556792"/>
            <a:ext cx="72008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3470590" y="3645024"/>
            <a:ext cx="72008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1583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</a:t>
            </a:r>
            <a:r>
              <a:rPr lang="tr-TR" b="1" dirty="0" smtClean="0">
                <a:solidFill>
                  <a:srgbClr val="FF0000"/>
                </a:solidFill>
              </a:rPr>
              <a:t>Kronik </a:t>
            </a:r>
            <a:r>
              <a:rPr lang="tr-TR" b="1" dirty="0" err="1" smtClean="0">
                <a:solidFill>
                  <a:srgbClr val="FF0000"/>
                </a:solidFill>
              </a:rPr>
              <a:t>Prostatit</a:t>
            </a:r>
            <a:r>
              <a:rPr lang="tr-TR" b="1" dirty="0" smtClean="0">
                <a:solidFill>
                  <a:srgbClr val="FF0000"/>
                </a:solidFill>
              </a:rPr>
              <a:t>/ Kronik </a:t>
            </a:r>
            <a:r>
              <a:rPr lang="tr-TR" b="1" dirty="0" err="1" smtClean="0">
                <a:solidFill>
                  <a:srgbClr val="FF0000"/>
                </a:solidFill>
              </a:rPr>
              <a:t>Pelvik</a:t>
            </a:r>
            <a:r>
              <a:rPr lang="tr-TR" b="1" dirty="0" smtClean="0">
                <a:solidFill>
                  <a:srgbClr val="FF0000"/>
                </a:solidFill>
              </a:rPr>
              <a:t> Ağrı Sendromu</a:t>
            </a:r>
          </a:p>
          <a:p>
            <a:r>
              <a:rPr lang="tr-TR" dirty="0" err="1" smtClean="0"/>
              <a:t>Perineal</a:t>
            </a:r>
            <a:r>
              <a:rPr lang="tr-TR" dirty="0" smtClean="0"/>
              <a:t> </a:t>
            </a:r>
            <a:r>
              <a:rPr lang="tr-TR" dirty="0"/>
              <a:t>ağrı </a:t>
            </a:r>
            <a:r>
              <a:rPr lang="tr-TR" dirty="0" smtClean="0"/>
              <a:t>% 63 </a:t>
            </a:r>
          </a:p>
          <a:p>
            <a:r>
              <a:rPr lang="tr-TR" dirty="0" err="1" smtClean="0"/>
              <a:t>Testiküler</a:t>
            </a:r>
            <a:r>
              <a:rPr lang="tr-TR" dirty="0" smtClean="0"/>
              <a:t> </a:t>
            </a:r>
            <a:r>
              <a:rPr lang="tr-TR" dirty="0"/>
              <a:t>ağrı </a:t>
            </a:r>
            <a:r>
              <a:rPr lang="tr-TR" dirty="0" smtClean="0"/>
              <a:t>% 58</a:t>
            </a:r>
            <a:endParaRPr lang="tr-TR" dirty="0"/>
          </a:p>
          <a:p>
            <a:r>
              <a:rPr lang="tr-TR" dirty="0" err="1" smtClean="0"/>
              <a:t>Pubik</a:t>
            </a:r>
            <a:r>
              <a:rPr lang="tr-TR" dirty="0" smtClean="0"/>
              <a:t> </a:t>
            </a:r>
            <a:r>
              <a:rPr lang="tr-TR" dirty="0"/>
              <a:t>ağrı </a:t>
            </a:r>
            <a:r>
              <a:rPr lang="tr-TR" dirty="0" smtClean="0"/>
              <a:t>% 42 </a:t>
            </a:r>
          </a:p>
          <a:p>
            <a:r>
              <a:rPr lang="tr-TR" dirty="0" smtClean="0"/>
              <a:t>Penis </a:t>
            </a:r>
            <a:r>
              <a:rPr lang="tr-TR" dirty="0"/>
              <a:t>ağrısı </a:t>
            </a:r>
            <a:r>
              <a:rPr lang="tr-TR" dirty="0" smtClean="0"/>
              <a:t>% 32</a:t>
            </a:r>
          </a:p>
          <a:p>
            <a:r>
              <a:rPr lang="tr-TR" dirty="0" err="1" smtClean="0"/>
              <a:t>Ejakülasyon</a:t>
            </a:r>
            <a:r>
              <a:rPr lang="tr-TR" dirty="0" smtClean="0"/>
              <a:t> </a:t>
            </a:r>
            <a:r>
              <a:rPr lang="tr-TR" dirty="0"/>
              <a:t>sırasında </a:t>
            </a:r>
            <a:r>
              <a:rPr lang="tr-TR" dirty="0" smtClean="0"/>
              <a:t>ağrı % 45 </a:t>
            </a:r>
          </a:p>
          <a:p>
            <a:r>
              <a:rPr lang="tr-TR" dirty="0" smtClean="0"/>
              <a:t>İşeme </a:t>
            </a:r>
            <a:r>
              <a:rPr lang="tr-TR" dirty="0"/>
              <a:t>sırasında ağrı </a:t>
            </a:r>
            <a:r>
              <a:rPr lang="tr-TR" dirty="0" smtClean="0"/>
              <a:t>% 43  </a:t>
            </a:r>
            <a:endParaRPr lang="tr-TR" dirty="0"/>
          </a:p>
          <a:p>
            <a:pPr marL="0" indent="0" algn="r">
              <a:buNone/>
            </a:pPr>
            <a:r>
              <a:rPr lang="tr-TR" sz="1600" dirty="0" err="1"/>
              <a:t>Wagenlehner</a:t>
            </a:r>
            <a:r>
              <a:rPr lang="tr-TR" sz="1600" dirty="0"/>
              <a:t> </a:t>
            </a:r>
            <a:r>
              <a:rPr lang="tr-TR" sz="1600" dirty="0" smtClean="0"/>
              <a:t>FME, </a:t>
            </a:r>
            <a:r>
              <a:rPr lang="tr-TR" sz="1600" dirty="0" err="1" smtClean="0"/>
              <a:t>Eur</a:t>
            </a:r>
            <a:r>
              <a:rPr lang="tr-TR" sz="1600" dirty="0" smtClean="0"/>
              <a:t> </a:t>
            </a:r>
            <a:r>
              <a:rPr lang="tr-TR" sz="1600" dirty="0" err="1" smtClean="0"/>
              <a:t>Urol</a:t>
            </a:r>
            <a:r>
              <a:rPr lang="tr-TR" sz="1600" dirty="0"/>
              <a:t>. 2013</a:t>
            </a:r>
          </a:p>
        </p:txBody>
      </p:sp>
    </p:spTree>
    <p:extLst>
      <p:ext uri="{BB962C8B-B14F-4D97-AF65-F5344CB8AC3E}">
        <p14:creationId xmlns:p14="http://schemas.microsoft.com/office/powerpoint/2010/main" xmlns="" val="143642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 smtClean="0"/>
              <a:t>   </a:t>
            </a:r>
            <a:r>
              <a:rPr lang="tr-TR" dirty="0" err="1" smtClean="0"/>
              <a:t>KPAS’ta</a:t>
            </a:r>
            <a:r>
              <a:rPr lang="tr-TR" dirty="0" smtClean="0"/>
              <a:t> </a:t>
            </a:r>
          </a:p>
          <a:p>
            <a:r>
              <a:rPr lang="tr-TR" dirty="0" smtClean="0"/>
              <a:t>AÜSS</a:t>
            </a:r>
          </a:p>
          <a:p>
            <a:r>
              <a:rPr lang="tr-TR" dirty="0" smtClean="0"/>
              <a:t>ED veya </a:t>
            </a:r>
            <a:r>
              <a:rPr lang="tr-TR" dirty="0" err="1" smtClean="0"/>
              <a:t>ejakülasyon</a:t>
            </a:r>
            <a:r>
              <a:rPr lang="tr-TR" dirty="0" smtClean="0"/>
              <a:t> bozuklukları </a:t>
            </a:r>
          </a:p>
          <a:p>
            <a:r>
              <a:rPr lang="tr-TR" dirty="0" smtClean="0"/>
              <a:t>Psikolojik sorunlar </a:t>
            </a:r>
          </a:p>
          <a:p>
            <a:r>
              <a:rPr lang="tr-TR" dirty="0" err="1" smtClean="0"/>
              <a:t>Rektal</a:t>
            </a:r>
            <a:r>
              <a:rPr lang="tr-TR" dirty="0" smtClean="0"/>
              <a:t> yakınmalar</a:t>
            </a:r>
          </a:p>
          <a:p>
            <a:endParaRPr lang="tr-TR" dirty="0" smtClean="0"/>
          </a:p>
          <a:p>
            <a:r>
              <a:rPr lang="tr-TR" dirty="0" smtClean="0"/>
              <a:t>Hastalar </a:t>
            </a:r>
            <a:r>
              <a:rPr lang="tr-TR" dirty="0"/>
              <a:t>ayrıntılı </a:t>
            </a:r>
            <a:r>
              <a:rPr lang="tr-TR" dirty="0" smtClean="0"/>
              <a:t>sorgulanmadığında bir </a:t>
            </a:r>
            <a:r>
              <a:rPr lang="tr-TR" dirty="0"/>
              <a:t>semptom kümesine yönelerek </a:t>
            </a:r>
            <a:r>
              <a:rPr lang="tr-TR" dirty="0" smtClean="0"/>
              <a:t>sadece </a:t>
            </a:r>
            <a:r>
              <a:rPr lang="tr-TR" dirty="0"/>
              <a:t>BPH ya da </a:t>
            </a:r>
            <a:r>
              <a:rPr lang="tr-TR" dirty="0" err="1"/>
              <a:t>üretral</a:t>
            </a:r>
            <a:r>
              <a:rPr lang="tr-TR" dirty="0"/>
              <a:t> darlık, </a:t>
            </a:r>
            <a:r>
              <a:rPr lang="tr-TR" dirty="0" smtClean="0"/>
              <a:t>sadece </a:t>
            </a:r>
            <a:r>
              <a:rPr lang="tr-TR" dirty="0" err="1" smtClean="0"/>
              <a:t>üretrit</a:t>
            </a:r>
            <a:r>
              <a:rPr lang="tr-TR" dirty="0"/>
              <a:t>, </a:t>
            </a:r>
            <a:r>
              <a:rPr lang="tr-TR" dirty="0" smtClean="0"/>
              <a:t>sadece </a:t>
            </a:r>
            <a:r>
              <a:rPr lang="tr-TR" dirty="0"/>
              <a:t>cinsel işlev </a:t>
            </a:r>
            <a:r>
              <a:rPr lang="tr-TR" dirty="0" smtClean="0"/>
              <a:t>bozukluğu ya </a:t>
            </a:r>
            <a:r>
              <a:rPr lang="tr-TR" dirty="0"/>
              <a:t>da nörolojik bir patoloji düşünülebilir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389676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     UPOİNT sistemi</a:t>
            </a:r>
          </a:p>
          <a:p>
            <a:r>
              <a:rPr lang="tr-TR" b="1" dirty="0" smtClean="0"/>
              <a:t>U </a:t>
            </a:r>
            <a:r>
              <a:rPr lang="tr-TR" dirty="0"/>
              <a:t>- </a:t>
            </a:r>
            <a:r>
              <a:rPr lang="tr-TR" dirty="0" err="1"/>
              <a:t>Üriner</a:t>
            </a:r>
            <a:r>
              <a:rPr lang="tr-TR" dirty="0"/>
              <a:t> semptomlar</a:t>
            </a:r>
          </a:p>
          <a:p>
            <a:r>
              <a:rPr lang="tr-TR" b="1" dirty="0"/>
              <a:t>P </a:t>
            </a:r>
            <a:r>
              <a:rPr lang="tr-TR" dirty="0"/>
              <a:t>- </a:t>
            </a:r>
            <a:r>
              <a:rPr lang="tr-TR" dirty="0" err="1"/>
              <a:t>Psikososyal</a:t>
            </a:r>
            <a:r>
              <a:rPr lang="tr-TR" dirty="0"/>
              <a:t> yakınmalar</a:t>
            </a:r>
          </a:p>
          <a:p>
            <a:r>
              <a:rPr lang="tr-TR" b="1" dirty="0"/>
              <a:t>O </a:t>
            </a:r>
            <a:r>
              <a:rPr lang="tr-TR" dirty="0"/>
              <a:t>- Organ-spesifik yakınmalar</a:t>
            </a:r>
          </a:p>
          <a:p>
            <a:r>
              <a:rPr lang="tr-TR" b="1" dirty="0"/>
              <a:t>I </a:t>
            </a:r>
            <a:r>
              <a:rPr lang="tr-TR" dirty="0"/>
              <a:t>- </a:t>
            </a:r>
            <a:r>
              <a:rPr lang="tr-TR" dirty="0" err="1"/>
              <a:t>İnfeksiyon</a:t>
            </a:r>
            <a:r>
              <a:rPr lang="tr-TR" dirty="0"/>
              <a:t> ilişkili yakınmalar</a:t>
            </a:r>
          </a:p>
          <a:p>
            <a:r>
              <a:rPr lang="tr-TR" b="1" dirty="0"/>
              <a:t>N </a:t>
            </a:r>
            <a:r>
              <a:rPr lang="tr-TR" dirty="0"/>
              <a:t>- Nörolojik/sistemik yakınmalar</a:t>
            </a:r>
          </a:p>
          <a:p>
            <a:r>
              <a:rPr lang="tr-TR" b="1" dirty="0"/>
              <a:t>T </a:t>
            </a:r>
            <a:r>
              <a:rPr lang="tr-TR" dirty="0"/>
              <a:t>- Kaslarda </a:t>
            </a:r>
            <a:r>
              <a:rPr lang="tr-TR" dirty="0" smtClean="0"/>
              <a:t>hassasiyet </a:t>
            </a:r>
            <a:r>
              <a:rPr lang="tr-TR" dirty="0"/>
              <a:t>ve </a:t>
            </a:r>
            <a:r>
              <a:rPr lang="tr-TR" dirty="0" err="1"/>
              <a:t>pelvik</a:t>
            </a:r>
            <a:r>
              <a:rPr lang="tr-TR" dirty="0"/>
              <a:t> taban yakınmaları</a:t>
            </a:r>
          </a:p>
          <a:p>
            <a:r>
              <a:rPr lang="tr-TR" b="1" dirty="0"/>
              <a:t>S </a:t>
            </a:r>
            <a:r>
              <a:rPr lang="tr-TR" dirty="0"/>
              <a:t>- Cinsel işlev bozukluğu</a:t>
            </a:r>
          </a:p>
        </p:txBody>
      </p:sp>
    </p:spTree>
    <p:extLst>
      <p:ext uri="{BB962C8B-B14F-4D97-AF65-F5344CB8AC3E}">
        <p14:creationId xmlns:p14="http://schemas.microsoft.com/office/powerpoint/2010/main" xmlns="" val="393543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Tanı </a:t>
            </a:r>
            <a:r>
              <a:rPr lang="tr-TR" dirty="0" err="1" smtClean="0"/>
              <a:t>ekartasyonla</a:t>
            </a:r>
            <a:r>
              <a:rPr lang="tr-TR" dirty="0" smtClean="0"/>
              <a:t> konulur</a:t>
            </a:r>
          </a:p>
          <a:p>
            <a:pPr lvl="1"/>
            <a:r>
              <a:rPr lang="tr-TR" dirty="0" smtClean="0"/>
              <a:t>Ü</a:t>
            </a:r>
            <a:r>
              <a:rPr lang="es-ES" dirty="0" smtClean="0"/>
              <a:t>retra </a:t>
            </a:r>
            <a:r>
              <a:rPr lang="es-ES" dirty="0"/>
              <a:t>ya da mesane tümörü</a:t>
            </a:r>
            <a:r>
              <a:rPr lang="es-ES" dirty="0" smtClean="0"/>
              <a:t>,</a:t>
            </a:r>
            <a:r>
              <a:rPr lang="tr-TR" dirty="0" smtClean="0"/>
              <a:t> prostat </a:t>
            </a:r>
            <a:r>
              <a:rPr lang="tr-TR" dirty="0"/>
              <a:t>kanseri, </a:t>
            </a:r>
            <a:r>
              <a:rPr lang="tr-TR" dirty="0" err="1" smtClean="0"/>
              <a:t>üretral</a:t>
            </a:r>
            <a:r>
              <a:rPr lang="tr-TR" dirty="0" smtClean="0"/>
              <a:t> </a:t>
            </a:r>
            <a:r>
              <a:rPr lang="tr-TR" dirty="0"/>
              <a:t>darlık, aktif </a:t>
            </a:r>
            <a:r>
              <a:rPr lang="tr-TR" dirty="0" err="1"/>
              <a:t>üriner</a:t>
            </a:r>
            <a:r>
              <a:rPr lang="tr-TR" dirty="0"/>
              <a:t> </a:t>
            </a:r>
            <a:r>
              <a:rPr lang="tr-TR" dirty="0" err="1" smtClean="0"/>
              <a:t>infeksiyon</a:t>
            </a:r>
            <a:r>
              <a:rPr lang="tr-TR" dirty="0" smtClean="0"/>
              <a:t>, taş gibi </a:t>
            </a:r>
            <a:r>
              <a:rPr lang="tr-TR" dirty="0"/>
              <a:t>patolojilerin </a:t>
            </a:r>
            <a:r>
              <a:rPr lang="tr-TR" dirty="0" smtClean="0"/>
              <a:t>yokluğunda KPAS tanısı konulur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Etiyoloji de mikroorganizmalar?</a:t>
            </a:r>
          </a:p>
          <a:p>
            <a:pPr lvl="1"/>
            <a:r>
              <a:rPr lang="tr-TR" dirty="0" smtClean="0"/>
              <a:t>Hastalarda % 65-88 </a:t>
            </a:r>
            <a:r>
              <a:rPr lang="tr-TR" dirty="0" err="1" smtClean="0"/>
              <a:t>mikroorganzimalara</a:t>
            </a:r>
            <a:r>
              <a:rPr lang="tr-TR" dirty="0" smtClean="0"/>
              <a:t> </a:t>
            </a:r>
            <a:r>
              <a:rPr lang="tr-TR" dirty="0"/>
              <a:t>ait 16S </a:t>
            </a:r>
            <a:r>
              <a:rPr lang="tr-TR" dirty="0" err="1" smtClean="0"/>
              <a:t>rRNA</a:t>
            </a:r>
            <a:r>
              <a:rPr lang="tr-TR" dirty="0" smtClean="0"/>
              <a:t> saptanmış</a:t>
            </a:r>
            <a:endParaRPr lang="tr-TR" dirty="0" smtClean="0">
              <a:solidFill>
                <a:srgbClr val="FF0000"/>
              </a:solidFill>
            </a:endParaRPr>
          </a:p>
          <a:p>
            <a:pPr lvl="1"/>
            <a:endParaRPr lang="tr-TR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tr-TR" sz="1200" dirty="0" err="1"/>
              <a:t>Krieger</a:t>
            </a:r>
            <a:r>
              <a:rPr lang="tr-TR" sz="1200" dirty="0"/>
              <a:t> </a:t>
            </a:r>
            <a:r>
              <a:rPr lang="tr-TR" sz="1200" dirty="0" smtClean="0"/>
              <a:t>JN </a:t>
            </a:r>
            <a:r>
              <a:rPr lang="tr-TR" sz="1200" dirty="0"/>
              <a:t>J </a:t>
            </a:r>
            <a:r>
              <a:rPr lang="tr-TR" sz="1200" dirty="0" err="1" smtClean="0"/>
              <a:t>Clin</a:t>
            </a:r>
            <a:r>
              <a:rPr lang="tr-TR" sz="1200" dirty="0" smtClean="0"/>
              <a:t> </a:t>
            </a:r>
            <a:r>
              <a:rPr lang="tr-TR" sz="1200" dirty="0" err="1" smtClean="0"/>
              <a:t>Microbiol</a:t>
            </a:r>
            <a:r>
              <a:rPr lang="tr-TR" sz="1200" dirty="0"/>
              <a:t>. </a:t>
            </a:r>
            <a:r>
              <a:rPr lang="tr-TR" sz="1200" dirty="0" smtClean="0"/>
              <a:t>1998</a:t>
            </a:r>
          </a:p>
          <a:p>
            <a:pPr marL="0" indent="0" algn="r">
              <a:buNone/>
            </a:pPr>
            <a:r>
              <a:rPr lang="tr-TR" sz="1200" dirty="0" err="1"/>
              <a:t>Tanner</a:t>
            </a:r>
            <a:r>
              <a:rPr lang="tr-TR" sz="1200" dirty="0"/>
              <a:t> </a:t>
            </a:r>
            <a:r>
              <a:rPr lang="tr-TR" sz="1200" dirty="0" smtClean="0"/>
              <a:t>MA </a:t>
            </a:r>
            <a:r>
              <a:rPr lang="tr-TR" sz="1200" dirty="0" err="1"/>
              <a:t>Clin</a:t>
            </a:r>
            <a:r>
              <a:rPr lang="tr-TR" sz="1200" dirty="0"/>
              <a:t> </a:t>
            </a:r>
            <a:r>
              <a:rPr lang="tr-TR" sz="1200" dirty="0" err="1"/>
              <a:t>Microbiol</a:t>
            </a:r>
            <a:r>
              <a:rPr lang="tr-TR" sz="1200" dirty="0" smtClean="0"/>
              <a:t>. 1999</a:t>
            </a:r>
          </a:p>
          <a:p>
            <a:pPr marL="0" indent="0" algn="r">
              <a:buNone/>
            </a:pPr>
            <a:r>
              <a:rPr lang="tr-TR" sz="1200" dirty="0" err="1"/>
              <a:t>Shoskes</a:t>
            </a:r>
            <a:r>
              <a:rPr lang="tr-TR" sz="1200" dirty="0"/>
              <a:t> </a:t>
            </a:r>
            <a:r>
              <a:rPr lang="tr-TR" sz="1200" dirty="0" smtClean="0"/>
              <a:t>DA </a:t>
            </a:r>
            <a:r>
              <a:rPr lang="tr-TR" sz="1200" dirty="0" err="1" smtClean="0"/>
              <a:t>Tech</a:t>
            </a:r>
            <a:r>
              <a:rPr lang="tr-TR" sz="1200" dirty="0" smtClean="0"/>
              <a:t> </a:t>
            </a:r>
            <a:r>
              <a:rPr lang="tr-TR" sz="1200" dirty="0" err="1" smtClean="0"/>
              <a:t>Urol</a:t>
            </a:r>
            <a:r>
              <a:rPr lang="tr-TR" sz="1200" dirty="0"/>
              <a:t>. 2000</a:t>
            </a:r>
            <a:endParaRPr lang="tr-T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79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Tanı için</a:t>
            </a:r>
          </a:p>
          <a:p>
            <a:pPr lvl="1"/>
            <a:r>
              <a:rPr lang="tr-TR" dirty="0" smtClean="0"/>
              <a:t>Öykü </a:t>
            </a:r>
          </a:p>
          <a:p>
            <a:pPr lvl="1"/>
            <a:r>
              <a:rPr lang="tr-TR" dirty="0" smtClean="0"/>
              <a:t>Fizik muayene</a:t>
            </a:r>
          </a:p>
          <a:p>
            <a:pPr lvl="1"/>
            <a:r>
              <a:rPr lang="tr-TR" dirty="0" smtClean="0"/>
              <a:t>Parmakla </a:t>
            </a:r>
            <a:r>
              <a:rPr lang="tr-TR" dirty="0" err="1"/>
              <a:t>rektal</a:t>
            </a:r>
            <a:r>
              <a:rPr lang="tr-TR" dirty="0"/>
              <a:t> </a:t>
            </a:r>
            <a:r>
              <a:rPr lang="tr-TR" dirty="0" smtClean="0"/>
              <a:t>muayene</a:t>
            </a:r>
          </a:p>
          <a:p>
            <a:pPr lvl="1"/>
            <a:r>
              <a:rPr lang="tr-TR" dirty="0" smtClean="0"/>
              <a:t>Tam idrar </a:t>
            </a:r>
            <a:r>
              <a:rPr lang="tr-TR" dirty="0"/>
              <a:t>tetkiki ve idrar kültürü </a:t>
            </a:r>
            <a:endParaRPr lang="tr-TR" dirty="0" smtClean="0"/>
          </a:p>
          <a:p>
            <a:pPr marL="457200" lvl="1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her </a:t>
            </a:r>
            <a:r>
              <a:rPr lang="tr-TR" dirty="0"/>
              <a:t>hastaya </a:t>
            </a:r>
            <a:r>
              <a:rPr lang="tr-TR" dirty="0" smtClean="0"/>
              <a:t>yapılmalıdır</a:t>
            </a:r>
          </a:p>
        </p:txBody>
      </p:sp>
    </p:spTree>
    <p:extLst>
      <p:ext uri="{BB962C8B-B14F-4D97-AF65-F5344CB8AC3E}">
        <p14:creationId xmlns:p14="http://schemas.microsoft.com/office/powerpoint/2010/main" xmlns="" val="416225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tr-TR" dirty="0"/>
              <a:t>Üroloji polikliniğine başvuran hastaların % 5  </a:t>
            </a:r>
            <a:r>
              <a:rPr lang="tr-TR" dirty="0" err="1"/>
              <a:t>prostatitle</a:t>
            </a:r>
            <a:r>
              <a:rPr lang="tr-TR" dirty="0"/>
              <a:t> ilgili sorunlar </a:t>
            </a:r>
            <a:r>
              <a:rPr lang="tr-TR" dirty="0" smtClean="0"/>
              <a:t>vardır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</a:t>
            </a:r>
            <a:r>
              <a:rPr lang="tr-TR" b="1" dirty="0" smtClean="0">
                <a:solidFill>
                  <a:srgbClr val="FF0000"/>
                </a:solidFill>
              </a:rPr>
              <a:t>Kronik Bakteriyel </a:t>
            </a:r>
            <a:r>
              <a:rPr lang="tr-TR" b="1" dirty="0" err="1" smtClean="0">
                <a:solidFill>
                  <a:srgbClr val="FF0000"/>
                </a:solidFill>
              </a:rPr>
              <a:t>Prostatit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smtClean="0"/>
              <a:t>Tekrarlayan </a:t>
            </a:r>
            <a:r>
              <a:rPr lang="tr-TR" dirty="0" err="1" smtClean="0"/>
              <a:t>üriner</a:t>
            </a:r>
            <a:r>
              <a:rPr lang="tr-TR" dirty="0" smtClean="0"/>
              <a:t> sistem enfeksiyonlarıyla </a:t>
            </a:r>
            <a:r>
              <a:rPr lang="tr-TR" altLang="tr-TR" dirty="0" smtClean="0"/>
              <a:t>karakterize, prostatın kronik </a:t>
            </a:r>
            <a:r>
              <a:rPr lang="tr-TR" altLang="tr-TR" dirty="0" err="1" smtClean="0"/>
              <a:t>infeksiyonu</a:t>
            </a:r>
            <a:endParaRPr lang="tr-TR" altLang="tr-TR" dirty="0" smtClean="0"/>
          </a:p>
          <a:p>
            <a:r>
              <a:rPr lang="tr-TR" dirty="0" smtClean="0"/>
              <a:t>Beraberinde </a:t>
            </a:r>
            <a:r>
              <a:rPr lang="tr-TR" dirty="0" err="1" smtClean="0"/>
              <a:t>üriner</a:t>
            </a:r>
            <a:r>
              <a:rPr lang="tr-TR" dirty="0" smtClean="0"/>
              <a:t> sistem semptomları ve ağrı</a:t>
            </a:r>
          </a:p>
          <a:p>
            <a:pPr>
              <a:lnSpc>
                <a:spcPct val="80000"/>
              </a:lnSpc>
            </a:pPr>
            <a:r>
              <a:rPr lang="tr-TR" dirty="0" smtClean="0"/>
              <a:t>Akut </a:t>
            </a:r>
            <a:r>
              <a:rPr lang="tr-TR" dirty="0" err="1" smtClean="0"/>
              <a:t>prostatit</a:t>
            </a:r>
            <a:r>
              <a:rPr lang="tr-TR" dirty="0" smtClean="0"/>
              <a:t> hastalarının % 10 unda KBP gelişir</a:t>
            </a:r>
          </a:p>
        </p:txBody>
      </p:sp>
    </p:spTree>
    <p:extLst>
      <p:ext uri="{BB962C8B-B14F-4D97-AF65-F5344CB8AC3E}">
        <p14:creationId xmlns:p14="http://schemas.microsoft.com/office/powerpoint/2010/main" xmlns="" val="36636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Tanı değerini arttırmak, tedaviyi takip etmek ve ilave patolojileri ayırt etmek </a:t>
            </a:r>
            <a:r>
              <a:rPr lang="tr-TR" dirty="0" smtClean="0"/>
              <a:t>için:</a:t>
            </a:r>
          </a:p>
          <a:p>
            <a:pPr lvl="1"/>
            <a:r>
              <a:rPr lang="tr-TR" dirty="0" smtClean="0"/>
              <a:t>Dört </a:t>
            </a:r>
            <a:r>
              <a:rPr lang="tr-TR" dirty="0"/>
              <a:t>kap testi, </a:t>
            </a:r>
            <a:endParaRPr lang="tr-TR" dirty="0" smtClean="0"/>
          </a:p>
          <a:p>
            <a:pPr lvl="1"/>
            <a:r>
              <a:rPr lang="tr-TR" dirty="0" smtClean="0"/>
              <a:t>KPAS </a:t>
            </a:r>
            <a:r>
              <a:rPr lang="tr-TR" dirty="0"/>
              <a:t>semptom </a:t>
            </a:r>
            <a:r>
              <a:rPr lang="tr-TR" dirty="0" smtClean="0"/>
              <a:t>skoru </a:t>
            </a:r>
          </a:p>
          <a:p>
            <a:pPr lvl="1"/>
            <a:r>
              <a:rPr lang="tr-TR" dirty="0" smtClean="0"/>
              <a:t>İdrar </a:t>
            </a:r>
            <a:r>
              <a:rPr lang="tr-TR" dirty="0"/>
              <a:t>akım hızı ve </a:t>
            </a:r>
            <a:r>
              <a:rPr lang="tr-TR" dirty="0" err="1"/>
              <a:t>postmiksiyonel</a:t>
            </a:r>
            <a:r>
              <a:rPr lang="tr-TR" dirty="0"/>
              <a:t> </a:t>
            </a:r>
            <a:r>
              <a:rPr lang="tr-TR" dirty="0" err="1" smtClean="0"/>
              <a:t>rezidü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Sitoloji yapılabilir</a:t>
            </a:r>
            <a:endParaRPr lang="tr-TR" dirty="0"/>
          </a:p>
          <a:p>
            <a:endParaRPr lang="tr-TR" dirty="0"/>
          </a:p>
          <a:p>
            <a:pPr lvl="1"/>
            <a:r>
              <a:rPr lang="tr-TR" dirty="0"/>
              <a:t>KPAS semptom skoru hastalığın şiddeti ile tedaviye yanıtın nispeten objektif bir göstergesi olarak faydalı olmaktadır (</a:t>
            </a:r>
            <a:r>
              <a:rPr lang="tr-TR" dirty="0" err="1"/>
              <a:t>kılvuza</a:t>
            </a:r>
            <a:r>
              <a:rPr lang="tr-TR" dirty="0"/>
              <a:t> göre faydası belirsiz)</a:t>
            </a:r>
          </a:p>
          <a:p>
            <a:pPr lvl="1"/>
            <a:endParaRPr lang="tr-TR" dirty="0"/>
          </a:p>
          <a:p>
            <a:r>
              <a:rPr lang="tr-TR" dirty="0"/>
              <a:t>Etkin bir tedavi planı için </a:t>
            </a:r>
            <a:r>
              <a:rPr lang="tr-TR" dirty="0" err="1"/>
              <a:t>UPOINTs</a:t>
            </a:r>
            <a:r>
              <a:rPr lang="tr-TR" dirty="0"/>
              <a:t> sistemi kullanılarak semptomlar sınıflandırılmalıdır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3670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Bunların haricinde </a:t>
            </a:r>
            <a:endParaRPr lang="tr-TR" dirty="0" smtClean="0"/>
          </a:p>
          <a:p>
            <a:pPr lvl="1"/>
            <a:r>
              <a:rPr lang="tr-TR" dirty="0"/>
              <a:t>Ş</a:t>
            </a:r>
            <a:r>
              <a:rPr lang="tr-TR" dirty="0" smtClean="0"/>
              <a:t>üphe </a:t>
            </a:r>
            <a:r>
              <a:rPr lang="tr-TR" dirty="0"/>
              <a:t>durumunda </a:t>
            </a:r>
            <a:r>
              <a:rPr lang="tr-TR" dirty="0" err="1" smtClean="0"/>
              <a:t>ürodinami</a:t>
            </a:r>
            <a:r>
              <a:rPr lang="tr-TR" dirty="0"/>
              <a:t>, TRUS, </a:t>
            </a:r>
            <a:r>
              <a:rPr lang="tr-TR" dirty="0" err="1" smtClean="0"/>
              <a:t>üriner</a:t>
            </a:r>
            <a:r>
              <a:rPr lang="tr-TR" dirty="0" smtClean="0"/>
              <a:t> USG, BT, MR, PSA, </a:t>
            </a:r>
            <a:r>
              <a:rPr lang="tr-TR" dirty="0" err="1"/>
              <a:t>sistoskopi</a:t>
            </a:r>
            <a:r>
              <a:rPr lang="tr-TR" dirty="0"/>
              <a:t> ve </a:t>
            </a:r>
            <a:r>
              <a:rPr lang="tr-TR" dirty="0" smtClean="0"/>
              <a:t>semen analizi </a:t>
            </a:r>
            <a:r>
              <a:rPr lang="tr-TR" dirty="0"/>
              <a:t>gibi tetkikler isteğe bağlı olarak </a:t>
            </a:r>
            <a:r>
              <a:rPr lang="tr-TR" dirty="0" smtClean="0"/>
              <a:t>yapılabilir</a:t>
            </a:r>
          </a:p>
          <a:p>
            <a:r>
              <a:rPr lang="tr-TR" dirty="0" err="1" smtClean="0"/>
              <a:t>Prostatik</a:t>
            </a:r>
            <a:r>
              <a:rPr lang="tr-TR" dirty="0" smtClean="0"/>
              <a:t> sıvıda NO ölçümü</a:t>
            </a:r>
          </a:p>
          <a:p>
            <a:pPr lvl="1"/>
            <a:r>
              <a:rPr lang="tr-TR" dirty="0" smtClean="0"/>
              <a:t>Tip </a:t>
            </a:r>
            <a:r>
              <a:rPr lang="tr-TR" dirty="0"/>
              <a:t>3A ve 3B ayırımı yapmak için </a:t>
            </a:r>
            <a:endParaRPr lang="tr-TR" dirty="0" smtClean="0"/>
          </a:p>
          <a:p>
            <a:pPr lvl="1"/>
            <a:r>
              <a:rPr lang="tr-TR" dirty="0" smtClean="0"/>
              <a:t>Tip 3A’da </a:t>
            </a:r>
            <a:r>
              <a:rPr lang="tr-TR" dirty="0"/>
              <a:t>daha </a:t>
            </a:r>
            <a:r>
              <a:rPr lang="tr-TR" dirty="0" smtClean="0"/>
              <a:t>yüksek</a:t>
            </a:r>
          </a:p>
          <a:p>
            <a:pPr marL="0" indent="0">
              <a:buNone/>
            </a:pPr>
            <a:r>
              <a:rPr lang="tr-TR" sz="1600" dirty="0" smtClean="0"/>
              <a:t>					Lan T </a:t>
            </a:r>
            <a:r>
              <a:rPr lang="tr-TR" sz="1600" dirty="0" err="1" smtClean="0"/>
              <a:t>Urology</a:t>
            </a:r>
            <a:r>
              <a:rPr lang="tr-TR" sz="1600" dirty="0"/>
              <a:t> </a:t>
            </a:r>
            <a:r>
              <a:rPr lang="tr-TR" sz="1600" dirty="0" smtClean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xmlns="" val="28721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Seminal</a:t>
            </a:r>
            <a:r>
              <a:rPr lang="tr-TR" dirty="0" smtClean="0"/>
              <a:t> </a:t>
            </a:r>
            <a:r>
              <a:rPr lang="tr-TR" dirty="0"/>
              <a:t>plazmada </a:t>
            </a:r>
            <a:endParaRPr lang="tr-TR" dirty="0" smtClean="0"/>
          </a:p>
          <a:p>
            <a:pPr lvl="1"/>
            <a:r>
              <a:rPr lang="tr-TR" dirty="0" smtClean="0"/>
              <a:t>IL-8 </a:t>
            </a:r>
          </a:p>
          <a:p>
            <a:pPr lvl="1"/>
            <a:r>
              <a:rPr lang="tr-TR" dirty="0" smtClean="0"/>
              <a:t>IL-6 	</a:t>
            </a:r>
          </a:p>
          <a:p>
            <a:pPr lvl="1"/>
            <a:r>
              <a:rPr lang="tr-TR" dirty="0" smtClean="0"/>
              <a:t>IL- </a:t>
            </a:r>
            <a:r>
              <a:rPr lang="el-GR" dirty="0"/>
              <a:t>β1</a:t>
            </a:r>
            <a:r>
              <a:rPr lang="tr-TR" dirty="0"/>
              <a:t>b</a:t>
            </a:r>
          </a:p>
          <a:p>
            <a:pPr lvl="1"/>
            <a:r>
              <a:rPr lang="tr-TR" dirty="0" smtClean="0"/>
              <a:t>16s </a:t>
            </a:r>
            <a:r>
              <a:rPr lang="tr-TR" dirty="0" err="1" smtClean="0"/>
              <a:t>rRNA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Zn</a:t>
            </a:r>
            <a:r>
              <a:rPr lang="tr-TR" dirty="0" smtClean="0"/>
              <a:t>  </a:t>
            </a:r>
          </a:p>
          <a:p>
            <a:pPr lvl="1"/>
            <a:r>
              <a:rPr lang="tr-TR" dirty="0" smtClean="0"/>
              <a:t>TNF-</a:t>
            </a:r>
            <a:r>
              <a:rPr lang="el-GR" dirty="0" smtClean="0"/>
              <a:t>α</a:t>
            </a:r>
            <a:endParaRPr lang="tr-TR" dirty="0" smtClean="0"/>
          </a:p>
          <a:p>
            <a:pPr lvl="1"/>
            <a:endParaRPr lang="tr-TR" dirty="0"/>
          </a:p>
          <a:p>
            <a:r>
              <a:rPr lang="tr-TR" dirty="0" smtClean="0"/>
              <a:t>Klinik pratikte henüz kullanımı yok</a:t>
            </a:r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3635896" y="2204864"/>
            <a:ext cx="144016" cy="266429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067944" y="3284984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Artış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326475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EAU kılavuzunda prostat ağrı sendromu terimi kullanılıyor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2033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pPr algn="l"/>
            <a:r>
              <a:rPr lang="tr-TR" b="1" dirty="0" smtClean="0">
                <a:solidFill>
                  <a:srgbClr val="FF0000"/>
                </a:solidFill>
              </a:rPr>
              <a:t>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0070C0"/>
                </a:solidFill>
              </a:rPr>
              <a:t>Antiinflamatuvar</a:t>
            </a:r>
            <a:r>
              <a:rPr lang="tr-TR" dirty="0" smtClean="0">
                <a:solidFill>
                  <a:srgbClr val="0070C0"/>
                </a:solidFill>
              </a:rPr>
              <a:t> ilaçlar</a:t>
            </a:r>
            <a:r>
              <a:rPr lang="tr-TR" dirty="0" smtClean="0"/>
              <a:t>: Semptomlarda orta derecede düzelme sağlar</a:t>
            </a:r>
            <a:endParaRPr lang="tr-TR" dirty="0"/>
          </a:p>
          <a:p>
            <a:r>
              <a:rPr lang="tr-TR" dirty="0" smtClean="0">
                <a:solidFill>
                  <a:srgbClr val="0070C0"/>
                </a:solidFill>
              </a:rPr>
              <a:t>Alfa </a:t>
            </a:r>
            <a:r>
              <a:rPr lang="tr-TR" dirty="0" err="1" smtClean="0">
                <a:solidFill>
                  <a:srgbClr val="0070C0"/>
                </a:solidFill>
              </a:rPr>
              <a:t>blokerler</a:t>
            </a:r>
            <a:r>
              <a:rPr lang="tr-TR" dirty="0" err="1" smtClean="0"/>
              <a:t>:Total</a:t>
            </a:r>
            <a:r>
              <a:rPr lang="tr-TR" dirty="0" smtClean="0"/>
              <a:t> semptom skoru, ağrı, işeme şikayetleri ve </a:t>
            </a:r>
            <a:r>
              <a:rPr lang="tr-TR" dirty="0" err="1" smtClean="0"/>
              <a:t>QoL</a:t>
            </a:r>
            <a:r>
              <a:rPr lang="tr-TR" dirty="0" smtClean="0"/>
              <a:t> skorlarında ciddi düzelme sağlar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Antibiyotikler</a:t>
            </a:r>
            <a:r>
              <a:rPr lang="tr-TR" dirty="0" smtClean="0"/>
              <a:t> (6 hafta </a:t>
            </a:r>
            <a:r>
              <a:rPr lang="tr-TR" dirty="0" err="1" smtClean="0"/>
              <a:t>kinolon</a:t>
            </a:r>
            <a:r>
              <a:rPr lang="tr-TR" dirty="0" smtClean="0"/>
              <a:t> veya </a:t>
            </a:r>
            <a:r>
              <a:rPr lang="tr-TR" dirty="0" err="1" smtClean="0"/>
              <a:t>tetrasiklin</a:t>
            </a:r>
            <a:r>
              <a:rPr lang="tr-TR" dirty="0" smtClean="0"/>
              <a:t>): Semptom skoru, ağrı, işeme şikayetleri ve </a:t>
            </a:r>
            <a:r>
              <a:rPr lang="tr-TR" dirty="0" err="1" smtClean="0"/>
              <a:t>QoL</a:t>
            </a:r>
            <a:r>
              <a:rPr lang="tr-TR" dirty="0" smtClean="0"/>
              <a:t> da ciddi düzelme sağlar </a:t>
            </a:r>
          </a:p>
        </p:txBody>
      </p:sp>
    </p:spTree>
    <p:extLst>
      <p:ext uri="{BB962C8B-B14F-4D97-AF65-F5344CB8AC3E}">
        <p14:creationId xmlns:p14="http://schemas.microsoft.com/office/powerpoint/2010/main" xmlns="" val="129026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tr-TR" b="1" dirty="0">
                <a:solidFill>
                  <a:srgbClr val="FF0000"/>
                </a:solidFill>
              </a:rPr>
              <a:t>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>
                <a:solidFill>
                  <a:srgbClr val="0070C0"/>
                </a:solidFill>
              </a:rPr>
              <a:t>Fitoterapi</a:t>
            </a:r>
            <a:r>
              <a:rPr lang="tr-TR" dirty="0" smtClean="0"/>
              <a:t>: polen ekstreleri </a:t>
            </a:r>
            <a:r>
              <a:rPr lang="tr-TR" dirty="0"/>
              <a:t>(</a:t>
            </a:r>
            <a:r>
              <a:rPr lang="tr-TR" dirty="0" err="1" smtClean="0"/>
              <a:t>Cernilton</a:t>
            </a:r>
            <a:r>
              <a:rPr lang="tr-TR" dirty="0" smtClean="0"/>
              <a:t>, </a:t>
            </a:r>
            <a:r>
              <a:rPr lang="tr-TR" dirty="0"/>
              <a:t>DEPROX 500</a:t>
            </a:r>
            <a:r>
              <a:rPr lang="tr-TR" dirty="0" smtClean="0"/>
              <a:t>) semptom skorunu düşürmekte etkili, </a:t>
            </a:r>
            <a:r>
              <a:rPr lang="tr-TR" dirty="0" err="1" smtClean="0"/>
              <a:t>saw</a:t>
            </a:r>
            <a:r>
              <a:rPr lang="tr-TR" dirty="0" smtClean="0"/>
              <a:t> </a:t>
            </a:r>
            <a:r>
              <a:rPr lang="tr-TR" dirty="0" err="1" smtClean="0"/>
              <a:t>palmetto</a:t>
            </a:r>
            <a:r>
              <a:rPr lang="tr-TR" dirty="0" smtClean="0"/>
              <a:t> </a:t>
            </a:r>
            <a:r>
              <a:rPr lang="tr-TR" dirty="0" err="1" smtClean="0"/>
              <a:t>nun</a:t>
            </a:r>
            <a:r>
              <a:rPr lang="tr-TR" dirty="0" smtClean="0"/>
              <a:t> etkisi yok</a:t>
            </a:r>
          </a:p>
          <a:p>
            <a:r>
              <a:rPr lang="tr-TR" dirty="0" err="1">
                <a:solidFill>
                  <a:srgbClr val="0070C0"/>
                </a:solidFill>
              </a:rPr>
              <a:t>Pentosan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polisülfat</a:t>
            </a:r>
            <a:r>
              <a:rPr lang="tr-TR" dirty="0"/>
              <a:t>: Yüksek doz (3x300 mg) kullanımda semptomları yatıştırmakta etkili</a:t>
            </a:r>
          </a:p>
          <a:p>
            <a:r>
              <a:rPr lang="tr-TR" dirty="0">
                <a:solidFill>
                  <a:srgbClr val="0070C0"/>
                </a:solidFill>
              </a:rPr>
              <a:t>Kas gevşeticiler </a:t>
            </a:r>
            <a:r>
              <a:rPr lang="tr-TR" dirty="0"/>
              <a:t>(</a:t>
            </a:r>
            <a:r>
              <a:rPr lang="tr-TR" dirty="0" err="1"/>
              <a:t>diazepam</a:t>
            </a:r>
            <a:r>
              <a:rPr lang="tr-TR" dirty="0"/>
              <a:t>, </a:t>
            </a:r>
            <a:r>
              <a:rPr lang="tr-TR" dirty="0" err="1"/>
              <a:t>baclofen</a:t>
            </a:r>
            <a:r>
              <a:rPr lang="tr-TR" dirty="0"/>
              <a:t>): </a:t>
            </a:r>
            <a:r>
              <a:rPr lang="tr-TR" dirty="0" smtClean="0"/>
              <a:t>Tek </a:t>
            </a:r>
            <a:r>
              <a:rPr lang="tr-TR" dirty="0"/>
              <a:t>başına kullanımda </a:t>
            </a:r>
            <a:r>
              <a:rPr lang="tr-TR" dirty="0" smtClean="0"/>
              <a:t>alfa </a:t>
            </a:r>
            <a:r>
              <a:rPr lang="tr-TR" dirty="0" err="1" smtClean="0"/>
              <a:t>blokere</a:t>
            </a:r>
            <a:r>
              <a:rPr lang="tr-TR" dirty="0" smtClean="0"/>
              <a:t> </a:t>
            </a:r>
            <a:r>
              <a:rPr lang="tr-TR" dirty="0"/>
              <a:t>üstünlüğü </a:t>
            </a:r>
            <a:r>
              <a:rPr lang="tr-TR" dirty="0" smtClean="0"/>
              <a:t>yok, </a:t>
            </a:r>
            <a:r>
              <a:rPr lang="tr-TR" dirty="0" err="1"/>
              <a:t>s</a:t>
            </a:r>
            <a:r>
              <a:rPr lang="tr-TR" dirty="0" err="1" smtClean="0"/>
              <a:t>finkter</a:t>
            </a:r>
            <a:r>
              <a:rPr lang="tr-TR" dirty="0" smtClean="0"/>
              <a:t> </a:t>
            </a:r>
            <a:r>
              <a:rPr lang="tr-TR" dirty="0" err="1"/>
              <a:t>disfonksiyonu</a:t>
            </a:r>
            <a:r>
              <a:rPr lang="tr-TR" dirty="0"/>
              <a:t> veya </a:t>
            </a:r>
            <a:r>
              <a:rPr lang="tr-TR" dirty="0" err="1"/>
              <a:t>pelvik</a:t>
            </a:r>
            <a:r>
              <a:rPr lang="tr-TR" dirty="0"/>
              <a:t> taban kas spazmı olanlarda </a:t>
            </a:r>
            <a:r>
              <a:rPr lang="tr-TR" dirty="0" smtClean="0"/>
              <a:t>kullanılabilir 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208394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pPr algn="l"/>
            <a:r>
              <a:rPr lang="tr-TR" b="1" dirty="0">
                <a:solidFill>
                  <a:srgbClr val="FF0000"/>
                </a:solidFill>
              </a:rPr>
              <a:t>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5 </a:t>
            </a:r>
            <a:r>
              <a:rPr lang="tr-TR" dirty="0">
                <a:solidFill>
                  <a:srgbClr val="0070C0"/>
                </a:solidFill>
              </a:rPr>
              <a:t>alfa </a:t>
            </a:r>
            <a:r>
              <a:rPr lang="tr-TR" dirty="0" err="1">
                <a:solidFill>
                  <a:srgbClr val="0070C0"/>
                </a:solidFill>
              </a:rPr>
              <a:t>redüktaz</a:t>
            </a:r>
            <a:r>
              <a:rPr lang="tr-TR" dirty="0">
                <a:solidFill>
                  <a:srgbClr val="0070C0"/>
                </a:solidFill>
              </a:rPr>
              <a:t> inhibitörleri</a:t>
            </a:r>
            <a:r>
              <a:rPr lang="tr-TR" dirty="0"/>
              <a:t>: Tüm hastalara önerilmez, yaşlı, PSA değeri yüksek hastalarda kullanılabilir</a:t>
            </a:r>
          </a:p>
          <a:p>
            <a:r>
              <a:rPr lang="tr-TR" dirty="0" err="1">
                <a:solidFill>
                  <a:srgbClr val="0070C0"/>
                </a:solidFill>
              </a:rPr>
              <a:t>Pregabalin</a:t>
            </a:r>
            <a:r>
              <a:rPr lang="tr-TR" dirty="0"/>
              <a:t>: </a:t>
            </a:r>
            <a:r>
              <a:rPr lang="tr-TR" dirty="0" smtClean="0"/>
              <a:t>Etkisiz</a:t>
            </a:r>
          </a:p>
          <a:p>
            <a:r>
              <a:rPr lang="tr-TR" dirty="0" err="1" smtClean="0">
                <a:solidFill>
                  <a:srgbClr val="0070C0"/>
                </a:solidFill>
              </a:rPr>
              <a:t>Botulinum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toxin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type</a:t>
            </a:r>
            <a:r>
              <a:rPr lang="tr-TR" dirty="0">
                <a:solidFill>
                  <a:srgbClr val="0070C0"/>
                </a:solidFill>
              </a:rPr>
              <a:t> A (BTX-A):</a:t>
            </a:r>
            <a:r>
              <a:rPr lang="tr-TR" b="1" dirty="0"/>
              <a:t> </a:t>
            </a:r>
            <a:r>
              <a:rPr lang="tr-TR" dirty="0" err="1"/>
              <a:t>Perineye</a:t>
            </a:r>
            <a:r>
              <a:rPr lang="tr-TR" dirty="0"/>
              <a:t> ve prostat içine 100-200 Ü uygulanan çalışmalar mevcut, etkinliği?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0605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EAU Kılavuz Önerileri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369" y="1772816"/>
            <a:ext cx="823659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728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EAU Kılavuz Önerileri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419" y="1844824"/>
            <a:ext cx="812350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513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4745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  Kronik Bakteriyel </a:t>
            </a:r>
            <a:r>
              <a:rPr lang="tr-TR" b="1" dirty="0" err="1" smtClean="0">
                <a:solidFill>
                  <a:srgbClr val="FF0000"/>
                </a:solidFill>
              </a:rPr>
              <a:t>Prostatit</a:t>
            </a:r>
            <a:endParaRPr lang="tr-TR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tr-TR" altLang="tr-TR" dirty="0" smtClean="0"/>
              <a:t>Alt </a:t>
            </a:r>
            <a:r>
              <a:rPr lang="tr-TR" altLang="tr-TR" dirty="0" err="1" smtClean="0"/>
              <a:t>üriner</a:t>
            </a:r>
            <a:r>
              <a:rPr lang="tr-TR" altLang="tr-TR" dirty="0" smtClean="0"/>
              <a:t> </a:t>
            </a:r>
            <a:r>
              <a:rPr lang="tr-TR" altLang="tr-TR" dirty="0" smtClean="0"/>
              <a:t>sistemde </a:t>
            </a:r>
            <a:r>
              <a:rPr lang="tr-TR" altLang="tr-TR" dirty="0" smtClean="0"/>
              <a:t>bakteri sürekliliğinin önemli bir nedeni </a:t>
            </a:r>
          </a:p>
          <a:p>
            <a:pPr>
              <a:lnSpc>
                <a:spcPct val="80000"/>
              </a:lnSpc>
            </a:pPr>
            <a:r>
              <a:rPr lang="tr-TR" altLang="tr-TR" dirty="0" smtClean="0"/>
              <a:t>Aynı mikroorganizma ile tekrarlayan bakteriyel </a:t>
            </a:r>
            <a:r>
              <a:rPr lang="tr-TR" altLang="tr-TR" dirty="0" err="1" smtClean="0"/>
              <a:t>üriner</a:t>
            </a:r>
            <a:r>
              <a:rPr lang="tr-TR" altLang="tr-TR" dirty="0" smtClean="0"/>
              <a:t> sistem </a:t>
            </a:r>
            <a:r>
              <a:rPr lang="tr-TR" altLang="tr-TR" dirty="0" err="1" smtClean="0"/>
              <a:t>infeksiyonları</a:t>
            </a:r>
            <a:endParaRPr lang="tr-TR" dirty="0" smtClean="0"/>
          </a:p>
          <a:p>
            <a:r>
              <a:rPr lang="tr-TR" dirty="0" smtClean="0"/>
              <a:t>Şikayetler en az 3 ay devam etmeli</a:t>
            </a:r>
            <a:endParaRPr lang="tr-TR" dirty="0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6228184" y="638021"/>
          <a:ext cx="2445271" cy="1782867"/>
        </p:xfrm>
        <a:graphic>
          <a:graphicData uri="http://schemas.openxmlformats.org/presentationml/2006/ole">
            <p:oleObj spid="_x0000_s1026" name="Bitmap Image" r:id="rId3" imgW="2847619" imgH="2076740" progId="PBrush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7135688" y="5037980"/>
          <a:ext cx="1828800" cy="1703388"/>
        </p:xfrm>
        <a:graphic>
          <a:graphicData uri="http://schemas.openxmlformats.org/presentationml/2006/ole">
            <p:oleObj spid="_x0000_s1027" name="Bitmap Image" r:id="rId4" imgW="3742857" imgH="348663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    </a:t>
            </a:r>
            <a:r>
              <a:rPr lang="tr-TR" b="1" dirty="0" smtClean="0">
                <a:solidFill>
                  <a:srgbClr val="FF0000"/>
                </a:solidFill>
              </a:rPr>
              <a:t>Etiyoloji</a:t>
            </a:r>
          </a:p>
          <a:p>
            <a:r>
              <a:rPr lang="tr-TR" dirty="0" smtClean="0"/>
              <a:t>Mikrobiyolojik nedenler</a:t>
            </a:r>
          </a:p>
          <a:p>
            <a:r>
              <a:rPr lang="tr-TR" dirty="0" smtClean="0"/>
              <a:t>Prostat konak savunması</a:t>
            </a:r>
          </a:p>
          <a:p>
            <a:r>
              <a:rPr lang="tr-TR" dirty="0" err="1" smtClean="0"/>
              <a:t>Disfonksiyonel</a:t>
            </a:r>
            <a:r>
              <a:rPr lang="tr-TR" dirty="0" smtClean="0"/>
              <a:t> işeme</a:t>
            </a:r>
          </a:p>
          <a:p>
            <a:r>
              <a:rPr lang="tr-TR" dirty="0" err="1" smtClean="0"/>
              <a:t>İntraprostatik</a:t>
            </a:r>
            <a:r>
              <a:rPr lang="tr-TR" dirty="0" smtClean="0"/>
              <a:t> </a:t>
            </a:r>
            <a:r>
              <a:rPr lang="tr-TR" dirty="0" err="1" smtClean="0"/>
              <a:t>duktal</a:t>
            </a:r>
            <a:r>
              <a:rPr lang="tr-TR" dirty="0" smtClean="0"/>
              <a:t> </a:t>
            </a:r>
            <a:r>
              <a:rPr lang="tr-TR" dirty="0" err="1" smtClean="0"/>
              <a:t>reflü</a:t>
            </a:r>
            <a:endParaRPr lang="tr-TR" dirty="0" smtClean="0"/>
          </a:p>
          <a:p>
            <a:r>
              <a:rPr lang="tr-TR" dirty="0" smtClean="0"/>
              <a:t>İmmünolojik nedenler</a:t>
            </a:r>
          </a:p>
          <a:p>
            <a:r>
              <a:rPr lang="tr-TR" dirty="0" err="1" smtClean="0"/>
              <a:t>Pelvik</a:t>
            </a:r>
            <a:r>
              <a:rPr lang="tr-TR" dirty="0" smtClean="0"/>
              <a:t> taban kaslarındaki sorunlar</a:t>
            </a:r>
          </a:p>
          <a:p>
            <a:r>
              <a:rPr lang="tr-TR" dirty="0" smtClean="0"/>
              <a:t>Psikolojik nedenler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71387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tr-TR" dirty="0"/>
              <a:t> </a:t>
            </a:r>
            <a:r>
              <a:rPr lang="tr-TR" sz="3200" b="1" dirty="0">
                <a:solidFill>
                  <a:srgbClr val="FF0000"/>
                </a:solidFill>
              </a:rPr>
              <a:t>Semptomlar</a:t>
            </a:r>
          </a:p>
          <a:p>
            <a:r>
              <a:rPr lang="tr-TR" sz="3200" dirty="0"/>
              <a:t>AÜSS</a:t>
            </a:r>
          </a:p>
          <a:p>
            <a:r>
              <a:rPr lang="tr-TR" sz="3200" dirty="0"/>
              <a:t>Ağrı</a:t>
            </a:r>
          </a:p>
          <a:p>
            <a:pPr lvl="1"/>
            <a:r>
              <a:rPr lang="tr-TR" sz="2800" dirty="0"/>
              <a:t>Sırt ağrısı</a:t>
            </a:r>
          </a:p>
          <a:p>
            <a:pPr lvl="1"/>
            <a:r>
              <a:rPr lang="tr-TR" sz="2800" dirty="0" err="1"/>
              <a:t>Skrotal</a:t>
            </a:r>
            <a:r>
              <a:rPr lang="tr-TR" sz="2800" dirty="0"/>
              <a:t> ve </a:t>
            </a:r>
            <a:r>
              <a:rPr lang="tr-TR" sz="2800" dirty="0" err="1"/>
              <a:t>perineal</a:t>
            </a:r>
            <a:r>
              <a:rPr lang="tr-TR" sz="2800" dirty="0"/>
              <a:t> ağrı</a:t>
            </a:r>
          </a:p>
          <a:p>
            <a:pPr lvl="1"/>
            <a:r>
              <a:rPr lang="tr-TR" sz="2800" dirty="0"/>
              <a:t>Penis</a:t>
            </a:r>
          </a:p>
          <a:p>
            <a:pPr lvl="1"/>
            <a:r>
              <a:rPr lang="tr-TR" sz="2800" dirty="0"/>
              <a:t>Uyluk iç yüzü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81872" y="1700808"/>
            <a:ext cx="4038600" cy="4525963"/>
          </a:xfrm>
        </p:spPr>
        <p:txBody>
          <a:bodyPr/>
          <a:lstStyle/>
          <a:p>
            <a:endParaRPr lang="tr-TR" dirty="0" smtClean="0"/>
          </a:p>
          <a:p>
            <a:r>
              <a:rPr lang="tr-TR" sz="3200" dirty="0" err="1"/>
              <a:t>Hematospermi</a:t>
            </a:r>
            <a:endParaRPr lang="tr-TR" sz="3200" dirty="0"/>
          </a:p>
          <a:p>
            <a:r>
              <a:rPr lang="tr-TR" sz="3200" dirty="0" err="1"/>
              <a:t>Ereksiyon</a:t>
            </a:r>
            <a:r>
              <a:rPr lang="tr-TR" sz="3200" dirty="0"/>
              <a:t> ve </a:t>
            </a:r>
            <a:r>
              <a:rPr lang="tr-TR" sz="3200" dirty="0" err="1"/>
              <a:t>ejakülasyon</a:t>
            </a:r>
            <a:r>
              <a:rPr lang="tr-TR" sz="3200" dirty="0"/>
              <a:t> problemleri</a:t>
            </a:r>
          </a:p>
          <a:p>
            <a:r>
              <a:rPr lang="tr-TR" sz="3200" dirty="0"/>
              <a:t>Libido kaybı</a:t>
            </a:r>
            <a:endParaRPr lang="tr-TR" dirty="0"/>
          </a:p>
          <a:p>
            <a:endParaRPr lang="tr-TR" dirty="0"/>
          </a:p>
        </p:txBody>
      </p:sp>
      <p:pic>
        <p:nvPicPr>
          <p:cNvPr id="5" name="Picture 7" descr="must 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3848" y="188640"/>
            <a:ext cx="93279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013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            </a:t>
            </a:r>
            <a:r>
              <a:rPr lang="tr-TR" b="1" dirty="0" smtClean="0">
                <a:solidFill>
                  <a:srgbClr val="FF0000"/>
                </a:solidFill>
              </a:rPr>
              <a:t>Semptomlar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Üretrit</a:t>
            </a:r>
            <a:r>
              <a:rPr lang="tr-TR" dirty="0" smtClean="0"/>
              <a:t>, sistit, </a:t>
            </a:r>
            <a:r>
              <a:rPr lang="tr-TR" dirty="0" err="1" smtClean="0"/>
              <a:t>epididimit</a:t>
            </a:r>
            <a:r>
              <a:rPr lang="tr-TR" dirty="0" smtClean="0"/>
              <a:t> gibi tekrarlayıcı İYE</a:t>
            </a:r>
          </a:p>
          <a:p>
            <a:endParaRPr lang="tr-TR" dirty="0" smtClean="0"/>
          </a:p>
          <a:p>
            <a:pPr marL="457200" indent="-457200"/>
            <a:r>
              <a:rPr lang="tr-TR" dirty="0" smtClean="0"/>
              <a:t>Ateş genelde olmaz</a:t>
            </a:r>
          </a:p>
          <a:p>
            <a:pPr marL="457200" indent="-457200"/>
            <a:endParaRPr lang="tr-TR" dirty="0" smtClean="0"/>
          </a:p>
          <a:p>
            <a:pPr marL="457200" indent="-457200"/>
            <a:r>
              <a:rPr lang="tr-TR" dirty="0" err="1" smtClean="0"/>
              <a:t>Hematospermi</a:t>
            </a:r>
            <a:r>
              <a:rPr lang="tr-TR" dirty="0" smtClean="0"/>
              <a:t>, </a:t>
            </a:r>
            <a:r>
              <a:rPr lang="tr-TR" dirty="0" err="1" smtClean="0"/>
              <a:t>pyospermi</a:t>
            </a:r>
            <a:r>
              <a:rPr lang="tr-TR" dirty="0" smtClean="0"/>
              <a:t> gibi semptomların prostat </a:t>
            </a:r>
            <a:r>
              <a:rPr lang="tr-TR" dirty="0" err="1" smtClean="0"/>
              <a:t>tbc</a:t>
            </a:r>
            <a:r>
              <a:rPr lang="tr-TR" dirty="0" smtClean="0"/>
              <a:t> de de olduğunu unutmamak gerekir !</a:t>
            </a:r>
          </a:p>
          <a:p>
            <a:pPr marL="457200" indent="-457200"/>
            <a:endParaRPr lang="tr-TR" dirty="0" smtClean="0"/>
          </a:p>
          <a:p>
            <a:endParaRPr lang="tr-TR" dirty="0"/>
          </a:p>
        </p:txBody>
      </p:sp>
      <p:pic>
        <p:nvPicPr>
          <p:cNvPr id="4" name="Picture 7" descr="must 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3848" y="188640"/>
            <a:ext cx="93279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   </a:t>
            </a:r>
            <a:r>
              <a:rPr lang="tr-TR" dirty="0" smtClean="0">
                <a:solidFill>
                  <a:srgbClr val="FF0000"/>
                </a:solidFill>
              </a:rPr>
              <a:t>Fizik muayene</a:t>
            </a:r>
          </a:p>
          <a:p>
            <a:r>
              <a:rPr lang="tr-TR" dirty="0" smtClean="0"/>
              <a:t>PRM: Prostat hassas veya normal olabilir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</a:t>
            </a:r>
            <a:r>
              <a:rPr lang="tr-TR" dirty="0" smtClean="0">
                <a:solidFill>
                  <a:srgbClr val="FF0000"/>
                </a:solidFill>
              </a:rPr>
              <a:t>Laboratuvar</a:t>
            </a:r>
            <a:endParaRPr lang="tr-TR" dirty="0"/>
          </a:p>
          <a:p>
            <a:r>
              <a:rPr lang="tr-TR" dirty="0" smtClean="0"/>
              <a:t>4 kap testi bakteri türünün saptanmasında ve hedefe yönelik antibiyotik seçiminde kullanışlı </a:t>
            </a:r>
          </a:p>
          <a:p>
            <a:pPr marL="0" indent="0" algn="r">
              <a:buNone/>
            </a:pPr>
            <a:r>
              <a:rPr lang="tr-TR" sz="1300" dirty="0" err="1" smtClean="0"/>
              <a:t>Zegarra</a:t>
            </a:r>
            <a:r>
              <a:rPr lang="tr-TR" sz="1300" dirty="0" smtClean="0"/>
              <a:t>, </a:t>
            </a:r>
            <a:r>
              <a:rPr lang="tr-TR" sz="1300" dirty="0" err="1"/>
              <a:t>Int</a:t>
            </a:r>
            <a:r>
              <a:rPr lang="tr-TR" sz="1300" dirty="0"/>
              <a:t> </a:t>
            </a:r>
            <a:r>
              <a:rPr lang="tr-TR" sz="1300" dirty="0" err="1" smtClean="0"/>
              <a:t>Braz</a:t>
            </a:r>
            <a:r>
              <a:rPr lang="tr-TR" sz="1300" dirty="0" smtClean="0"/>
              <a:t> J </a:t>
            </a:r>
            <a:r>
              <a:rPr lang="tr-TR" sz="1300" dirty="0" err="1"/>
              <a:t>Urol</a:t>
            </a:r>
            <a:r>
              <a:rPr lang="tr-TR" sz="1300" dirty="0"/>
              <a:t>, </a:t>
            </a:r>
            <a:r>
              <a:rPr lang="tr-TR" sz="1300" dirty="0" smtClean="0"/>
              <a:t>2008</a:t>
            </a:r>
          </a:p>
          <a:p>
            <a:pPr marL="0" indent="0" algn="r">
              <a:buNone/>
            </a:pPr>
            <a:r>
              <a:rPr lang="tr-TR" sz="1300" dirty="0" err="1" smtClean="0"/>
              <a:t>Budia</a:t>
            </a:r>
            <a:r>
              <a:rPr lang="tr-TR" sz="1300" dirty="0" smtClean="0"/>
              <a:t>, </a:t>
            </a:r>
            <a:r>
              <a:rPr lang="en-US" sz="1300" dirty="0" err="1"/>
              <a:t>Scand</a:t>
            </a:r>
            <a:r>
              <a:rPr lang="en-US" sz="1300" dirty="0"/>
              <a:t> J </a:t>
            </a:r>
            <a:r>
              <a:rPr lang="en-US" sz="1300" dirty="0" err="1"/>
              <a:t>Urol</a:t>
            </a:r>
            <a:r>
              <a:rPr lang="en-US" sz="1300" dirty="0"/>
              <a:t> </a:t>
            </a:r>
            <a:r>
              <a:rPr lang="en-US" sz="1300" dirty="0" err="1"/>
              <a:t>Nephrol</a:t>
            </a:r>
            <a:r>
              <a:rPr lang="en-US" sz="1300" dirty="0"/>
              <a:t>, 2006</a:t>
            </a:r>
            <a:endParaRPr lang="tr-TR" sz="1300" dirty="0" smtClean="0"/>
          </a:p>
          <a:p>
            <a:endParaRPr lang="tr-TR" dirty="0" smtClean="0"/>
          </a:p>
          <a:p>
            <a:r>
              <a:rPr lang="tr-TR" dirty="0" err="1" smtClean="0"/>
              <a:t>Kr</a:t>
            </a:r>
            <a:r>
              <a:rPr lang="tr-TR" dirty="0" smtClean="0"/>
              <a:t> </a:t>
            </a:r>
            <a:r>
              <a:rPr lang="tr-TR" dirty="0"/>
              <a:t>bakteriyel </a:t>
            </a:r>
            <a:r>
              <a:rPr lang="tr-TR" dirty="0" err="1"/>
              <a:t>prostatit</a:t>
            </a:r>
            <a:r>
              <a:rPr lang="tr-TR" dirty="0"/>
              <a:t> ve KPAS ayrımı 4 kap testi ile yapılabilir</a:t>
            </a:r>
          </a:p>
          <a:p>
            <a:pPr lvl="1"/>
            <a:r>
              <a:rPr lang="tr-TR" dirty="0" smtClean="0"/>
              <a:t>EPS </a:t>
            </a:r>
            <a:r>
              <a:rPr lang="tr-TR" dirty="0"/>
              <a:t>ve VB3 de VB1 ve VB2 den 10 kat fazla bakteri</a:t>
            </a:r>
          </a:p>
          <a:p>
            <a:pPr lvl="1"/>
            <a:endParaRPr lang="tr-TR" dirty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7236296" y="1"/>
          <a:ext cx="1907703" cy="1571772"/>
        </p:xfrm>
        <a:graphic>
          <a:graphicData uri="http://schemas.openxmlformats.org/presentationml/2006/ole">
            <p:oleObj spid="_x0000_s2050" name="Bitmap Image" r:id="rId3" imgW="3780952" imgH="3115110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5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en-US" dirty="0" smtClean="0"/>
              <a:t>Chronic </a:t>
            </a:r>
            <a:r>
              <a:rPr lang="en-US" dirty="0"/>
              <a:t>Prostatitis Symptom Index (CPSI</a:t>
            </a:r>
            <a:r>
              <a:rPr lang="en-US" dirty="0" smtClean="0"/>
              <a:t>)</a:t>
            </a:r>
            <a:endParaRPr lang="tr-TR" dirty="0" smtClean="0"/>
          </a:p>
          <a:p>
            <a:pPr lvl="1"/>
            <a:r>
              <a:rPr lang="tr-TR" dirty="0" smtClean="0"/>
              <a:t>EAU kılavuzuna göre klinikte faydası belirsiz</a:t>
            </a:r>
          </a:p>
          <a:p>
            <a:pPr lvl="1"/>
            <a:r>
              <a:rPr lang="tr-TR" dirty="0" smtClean="0"/>
              <a:t>Semptomların şiddetini ve tedaviye </a:t>
            </a:r>
            <a:r>
              <a:rPr lang="tr-TR" dirty="0"/>
              <a:t>yanıtın nispeten objektif bir göstergesi olarak </a:t>
            </a:r>
            <a:r>
              <a:rPr lang="tr-TR" dirty="0" smtClean="0"/>
              <a:t>kullanılabilir</a:t>
            </a:r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573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1502</Words>
  <Application>Microsoft Office PowerPoint</Application>
  <PresentationFormat>Ekran Gösterisi (4:3)</PresentationFormat>
  <Paragraphs>251</Paragraphs>
  <Slides>38</Slides>
  <Notes>5</Notes>
  <HiddenSlides>25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0" baseType="lpstr">
      <vt:lpstr>Ofis Teması</vt:lpstr>
      <vt:lpstr>Bitmap Image</vt:lpstr>
      <vt:lpstr>Kronik Prostatitte Teşhis ve Tedavi Algoritması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Kronik Prostatit</vt:lpstr>
      <vt:lpstr>818.Sayfaya balk, buradan alınacakalr var  1126 da kronik pelvik ağrı bölümü var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Tedavi</vt:lpstr>
      <vt:lpstr>Tedavi</vt:lpstr>
      <vt:lpstr>Tedavi</vt:lpstr>
      <vt:lpstr>EAU Kılavuz Önerileri</vt:lpstr>
      <vt:lpstr>EAU Kılavuz Önerileri</vt:lpstr>
    </vt:vector>
  </TitlesOfParts>
  <Company>Silentall.Com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hpelite</dc:creator>
  <cp:lastModifiedBy>hpelite</cp:lastModifiedBy>
  <cp:revision>74</cp:revision>
  <dcterms:created xsi:type="dcterms:W3CDTF">2019-08-30T14:23:27Z</dcterms:created>
  <dcterms:modified xsi:type="dcterms:W3CDTF">2019-09-06T20:16:23Z</dcterms:modified>
</cp:coreProperties>
</file>